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3"/>
  </p:notesMasterIdLst>
  <p:sldIdLst>
    <p:sldId id="292" r:id="rId2"/>
    <p:sldId id="258" r:id="rId3"/>
    <p:sldId id="299" r:id="rId4"/>
    <p:sldId id="262" r:id="rId5"/>
    <p:sldId id="300" r:id="rId6"/>
    <p:sldId id="302" r:id="rId7"/>
    <p:sldId id="303" r:id="rId8"/>
    <p:sldId id="304" r:id="rId9"/>
    <p:sldId id="269" r:id="rId10"/>
    <p:sldId id="305" r:id="rId11"/>
    <p:sldId id="306" r:id="rId12"/>
    <p:sldId id="301" r:id="rId13"/>
    <p:sldId id="286" r:id="rId14"/>
    <p:sldId id="307" r:id="rId15"/>
    <p:sldId id="308" r:id="rId16"/>
    <p:sldId id="278" r:id="rId17"/>
    <p:sldId id="309" r:id="rId18"/>
    <p:sldId id="310" r:id="rId19"/>
    <p:sldId id="311" r:id="rId20"/>
    <p:sldId id="281" r:id="rId21"/>
    <p:sldId id="291" r:id="rId22"/>
  </p:sldIdLst>
  <p:sldSz cx="9144000" cy="5143500" type="screen16x9"/>
  <p:notesSz cx="6858000" cy="9144000"/>
  <p:embeddedFontLst>
    <p:embeddedFont>
      <p:font typeface="Montserrat" pitchFamily="2" charset="-52"/>
      <p:regular r:id="rId24"/>
      <p:bold r:id="rId25"/>
      <p:italic r:id="rId26"/>
      <p:boldItalic r:id="rId27"/>
    </p:embeddedFont>
    <p:embeddedFont>
      <p:font typeface="Montserrat Medium" pitchFamily="2" charset="-52"/>
      <p:regular r:id="rId28"/>
      <p:bold r:id="rId29"/>
      <p:italic r:id="rId30"/>
      <p:boldItalic r:id="rId31"/>
    </p:embeddedFont>
    <p:embeddedFont>
      <p:font typeface="Montserrat SemiBold" pitchFamily="2" charset="-52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73">
          <p15:clr>
            <a:srgbClr val="747775"/>
          </p15:clr>
        </p15:guide>
        <p15:guide id="2" pos="5563">
          <p15:clr>
            <a:srgbClr val="747775"/>
          </p15:clr>
        </p15:guide>
        <p15:guide id="3" orient="horz" pos="3096">
          <p15:clr>
            <a:srgbClr val="747775"/>
          </p15:clr>
        </p15:guide>
        <p15:guide id="4" pos="288">
          <p15:clr>
            <a:srgbClr val="747775"/>
          </p15:clr>
        </p15:guide>
        <p15:guide id="5" pos="3334" userDrawn="1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8" roundtripDataSignature="AMtx7mhwhwt1611T9kZhqF4OPDSTfk4wd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500"/>
    <a:srgbClr val="4343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1" d="100"/>
          <a:sy n="131" d="100"/>
        </p:scale>
        <p:origin x="414" y="138"/>
      </p:cViewPr>
      <p:guideLst>
        <p:guide orient="horz" pos="173"/>
        <p:guide pos="5563"/>
        <p:guide orient="horz" pos="3096"/>
        <p:guide pos="288"/>
        <p:guide pos="333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59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58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" name="Google Shape;1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3a087c9ecab_0_6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1" name="Google Shape;41;g3a087c9ecab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8291476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3a087c9ecab_0_6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1" name="Google Shape;41;g3a087c9ecab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7879117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3a087c9ecab_0_6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1" name="Google Shape;41;g3a087c9ecab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7801566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3a135d613ce_0_5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1" name="Google Shape;331;g3a135d613ce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3a087c9ecab_0_6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1" name="Google Shape;41;g3a087c9ecab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4133438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3a087c9ecab_0_6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1" name="Google Shape;41;g3a087c9ecab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8271878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a0d68c5fdd_0_25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1" name="Google Shape;251;g3a0d68c5fdd_0_2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3a087c9ecab_0_6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1" name="Google Shape;41;g3a087c9ecab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1704973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3a087c9ecab_0_6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1" name="Google Shape;41;g3a087c9ecab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2487953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3a087c9ecab_0_6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1" name="Google Shape;41;g3a087c9ecab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0750744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3a087c9ecab_0_6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1" name="Google Shape;41;g3a087c9ecab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3a0d68c5fdd_0_28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1" name="Google Shape;281;g3a0d68c5fdd_0_2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6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1" name="Google Shape;381;p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3a087c9ecab_0_6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1" name="Google Shape;41;g3a087c9ecab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41900471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a0d68c5fdd_0_2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0" name="Google Shape;80;g3a0d68c5fdd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3a087c9ecab_0_6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1" name="Google Shape;41;g3a087c9ecab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3874889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3a087c9ecab_0_6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1" name="Google Shape;41;g3a087c9ecab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1494625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3a087c9ecab_0_6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1" name="Google Shape;41;g3a087c9ecab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0425337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3a087c9ecab_0_6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1" name="Google Shape;41;g3a087c9ecab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372177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sldNum" idx="12"/>
          </p:nvPr>
        </p:nvSpPr>
        <p:spPr>
          <a:xfrm>
            <a:off x="4419600" y="4630341"/>
            <a:ext cx="21336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50" tIns="22850" rIns="22850" bIns="2285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 type="tx">
  <p:cSld name="TITLE_AND_BODY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64"/>
          <p:cNvSpPr txBox="1">
            <a:spLocks noGrp="1"/>
          </p:cNvSpPr>
          <p:nvPr>
            <p:ph type="sldNum" idx="12"/>
          </p:nvPr>
        </p:nvSpPr>
        <p:spPr>
          <a:xfrm>
            <a:off x="4419600" y="4630341"/>
            <a:ext cx="21336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50" tIns="22850" rIns="22850" bIns="2285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2"/>
          <p:cNvSpPr txBox="1">
            <a:spLocks noGrp="1"/>
          </p:cNvSpPr>
          <p:nvPr>
            <p:ph type="title"/>
          </p:nvPr>
        </p:nvSpPr>
        <p:spPr>
          <a:xfrm>
            <a:off x="457200" y="69056"/>
            <a:ext cx="8229600" cy="11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50" tIns="22850" rIns="22850" bIns="2285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62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9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50" tIns="22850" rIns="22850" bIns="2285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62"/>
          <p:cNvSpPr txBox="1">
            <a:spLocks noGrp="1"/>
          </p:cNvSpPr>
          <p:nvPr>
            <p:ph type="sldNum" idx="12"/>
          </p:nvPr>
        </p:nvSpPr>
        <p:spPr>
          <a:xfrm>
            <a:off x="4419600" y="4630341"/>
            <a:ext cx="21336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50" tIns="22850" rIns="22850" bIns="22850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70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838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71A15FDA-74BC-AA8C-A5B3-158F2DEE7E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0" y="-1"/>
            <a:ext cx="9143999" cy="5143499"/>
          </a:xfrm>
          <a:prstGeom prst="rect">
            <a:avLst/>
          </a:prstGeom>
          <a:noFill/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5BB89DE-57FA-32A1-97FE-B5A8D8275D35}"/>
              </a:ext>
            </a:extLst>
          </p:cNvPr>
          <p:cNvSpPr/>
          <p:nvPr/>
        </p:nvSpPr>
        <p:spPr>
          <a:xfrm flipV="1">
            <a:off x="0" y="274638"/>
            <a:ext cx="9144000" cy="4868862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50000">
                <a:schemeClr val="tx1">
                  <a:alpha val="0"/>
                </a:schemeClr>
              </a:gs>
              <a:gs pos="100000">
                <a:schemeClr val="tx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38A582-4DFF-B1B8-9F09-13D623A0AEF9}"/>
              </a:ext>
            </a:extLst>
          </p:cNvPr>
          <p:cNvSpPr txBox="1"/>
          <p:nvPr/>
        </p:nvSpPr>
        <p:spPr>
          <a:xfrm>
            <a:off x="457200" y="3142481"/>
            <a:ext cx="8481809" cy="19082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b="1" dirty="0">
                <a:solidFill>
                  <a:schemeClr val="bg1"/>
                </a:solidFill>
                <a:latin typeface="Montserrat" pitchFamily="50" charset="-52"/>
              </a:rPr>
              <a:t>MICE &amp; PROMO</a:t>
            </a:r>
          </a:p>
          <a:p>
            <a:r>
              <a:rPr lang="ru-RU" sz="3900" dirty="0">
                <a:solidFill>
                  <a:schemeClr val="bg1"/>
                </a:solidFill>
                <a:latin typeface="Montserrat Medium" pitchFamily="50" charset="-52"/>
              </a:rPr>
              <a:t>ЭНЕРГИЯ ЖИВОГО КОНТАКТА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D06D46A-0B5E-84D3-776C-95C481B9EF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1" y="0"/>
            <a:ext cx="9143999" cy="5143500"/>
          </a:xfrm>
          <a:prstGeom prst="rect">
            <a:avLst/>
          </a:prstGeom>
        </p:spPr>
      </p:pic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95991640-8715-3CAA-5B80-CD777188DF30}"/>
              </a:ext>
            </a:extLst>
          </p:cNvPr>
          <p:cNvSpPr/>
          <p:nvPr/>
        </p:nvSpPr>
        <p:spPr>
          <a:xfrm>
            <a:off x="465909" y="2352406"/>
            <a:ext cx="2381467" cy="2562494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Google Shape;44;g3a087c9ecab_0_60">
            <a:extLst>
              <a:ext uri="{FF2B5EF4-FFF2-40B4-BE49-F238E27FC236}">
                <a16:creationId xmlns:a16="http://schemas.microsoft.com/office/drawing/2014/main" id="{933B0B43-3750-3230-1E19-AF845B978F60}"/>
              </a:ext>
            </a:extLst>
          </p:cNvPr>
          <p:cNvSpPr/>
          <p:nvPr/>
        </p:nvSpPr>
        <p:spPr>
          <a:xfrm>
            <a:off x="5656336" y="786600"/>
            <a:ext cx="3174928" cy="41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КАПСУЛА </a:t>
            </a:r>
            <a:b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«ЭНЕРГИЯ РОСТА»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Этот набор создан для стратегических сессий, экологических форумов и конференций, </a:t>
            </a:r>
            <a:b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где в центре внимания стоят вопросы роста </a:t>
            </a:r>
            <a:b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и надёжного партнерства.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Материалы подчёркивают серьёзный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и ответственный подход организаторов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к каждому касанию с аудиторией.</a:t>
            </a:r>
            <a:endParaRPr lang="en-US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Бизнес-блокнот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BIGGY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гибкая обложка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из </a:t>
            </a:r>
            <a:r>
              <a:rPr lang="ru-RU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термоактивного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PU Velvet Plus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для фиксации самых масштабных идей. Персонализация: УФ-печать.</a:t>
            </a:r>
            <a:endParaRPr lang="en-US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endParaRPr lang="en-US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M2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изящный аксессуар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с благородным отливом и эргономичным дизайном. Персонализация: гравировка.</a:t>
            </a:r>
            <a:endParaRPr lang="en-US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endParaRPr lang="en-US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Конференц-сумка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CORE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компактный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и практичный кейс, обеспечивающий защиту техники в деловых поездках и на выездных сессиях. Персонализация: </a:t>
            </a:r>
            <a:r>
              <a:rPr lang="ru-RU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термотрансфер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DTF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</a:p>
        </p:txBody>
      </p:sp>
      <p:sp>
        <p:nvSpPr>
          <p:cNvPr id="19" name="Скругленный прямоугольник 11">
            <a:extLst>
              <a:ext uri="{FF2B5EF4-FFF2-40B4-BE49-F238E27FC236}">
                <a16:creationId xmlns:a16="http://schemas.microsoft.com/office/drawing/2014/main" id="{954D59F5-8A9C-B703-343B-79C1526AF527}"/>
              </a:ext>
            </a:extLst>
          </p:cNvPr>
          <p:cNvSpPr/>
          <p:nvPr/>
        </p:nvSpPr>
        <p:spPr>
          <a:xfrm>
            <a:off x="602863" y="2389223"/>
            <a:ext cx="1053779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BIGGY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21218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F04FA616-DC3B-C85F-3F7B-1189DB5AC426}"/>
              </a:ext>
            </a:extLst>
          </p:cNvPr>
          <p:cNvSpPr/>
          <p:nvPr/>
        </p:nvSpPr>
        <p:spPr>
          <a:xfrm>
            <a:off x="618613" y="279104"/>
            <a:ext cx="1570068" cy="1912820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11">
            <a:extLst>
              <a:ext uri="{FF2B5EF4-FFF2-40B4-BE49-F238E27FC236}">
                <a16:creationId xmlns:a16="http://schemas.microsoft.com/office/drawing/2014/main" id="{F36DCF4C-92B9-D7B9-8E63-2026E95B26A3}"/>
              </a:ext>
            </a:extLst>
          </p:cNvPr>
          <p:cNvSpPr/>
          <p:nvPr/>
        </p:nvSpPr>
        <p:spPr>
          <a:xfrm>
            <a:off x="735495" y="307599"/>
            <a:ext cx="1301424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M2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38022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A9F2CD67-D55A-EECF-A723-E768BDCE5C78}"/>
              </a:ext>
            </a:extLst>
          </p:cNvPr>
          <p:cNvSpPr/>
          <p:nvPr/>
        </p:nvSpPr>
        <p:spPr>
          <a:xfrm>
            <a:off x="2349653" y="855005"/>
            <a:ext cx="2943072" cy="3583419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11">
            <a:extLst>
              <a:ext uri="{FF2B5EF4-FFF2-40B4-BE49-F238E27FC236}">
                <a16:creationId xmlns:a16="http://schemas.microsoft.com/office/drawing/2014/main" id="{B3802F2C-5DED-BF97-CFCA-CC05B3A2D337}"/>
              </a:ext>
            </a:extLst>
          </p:cNvPr>
          <p:cNvSpPr/>
          <p:nvPr/>
        </p:nvSpPr>
        <p:spPr>
          <a:xfrm>
            <a:off x="2471309" y="895333"/>
            <a:ext cx="1830676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CORE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995736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900E7D6-B049-C375-3F0A-153399FD575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174" y="2904840"/>
            <a:ext cx="1993024" cy="199302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0FF0802-286B-D958-199D-6D546EAFC71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71309" y="1521618"/>
            <a:ext cx="2747926" cy="2716049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F44BE08-8A8A-00CF-040C-1D077398F71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700000">
            <a:off x="835262" y="782722"/>
            <a:ext cx="1321270" cy="132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8531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D06D46A-0B5E-84D3-776C-95C481B9EFC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9143999" cy="5143500"/>
          </a:xfrm>
          <a:prstGeom prst="rect">
            <a:avLst/>
          </a:prstGeom>
        </p:spPr>
      </p:pic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8D6E452C-843A-59DF-4255-44681CF36CFF}"/>
              </a:ext>
            </a:extLst>
          </p:cNvPr>
          <p:cNvSpPr/>
          <p:nvPr/>
        </p:nvSpPr>
        <p:spPr>
          <a:xfrm>
            <a:off x="464820" y="2566891"/>
            <a:ext cx="1684367" cy="2348009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Google Shape;44;g3a087c9ecab_0_60">
            <a:extLst>
              <a:ext uri="{FF2B5EF4-FFF2-40B4-BE49-F238E27FC236}">
                <a16:creationId xmlns:a16="http://schemas.microsoft.com/office/drawing/2014/main" id="{933B0B43-3750-3230-1E19-AF845B978F60}"/>
              </a:ext>
            </a:extLst>
          </p:cNvPr>
          <p:cNvSpPr/>
          <p:nvPr/>
        </p:nvSpPr>
        <p:spPr>
          <a:xfrm>
            <a:off x="5656336" y="786600"/>
            <a:ext cx="3174928" cy="41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КАПСУЛА «ЦВЕТОВОЙ КОНСТРУКТОР»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Это решение для событий, где важна индивидуальность и возможность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быстрой адаптации под разные задачи. </a:t>
            </a:r>
            <a:b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Набор позволяет легко выделить разные группы участников или брендировать отдельные зоны мероприятия, сохраняя </a:t>
            </a:r>
            <a:b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при этом единый стилистический код. </a:t>
            </a:r>
            <a:endParaRPr lang="en-US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Кружка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FUN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универсальный белый фарфор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с цветным силиконовым дном. Персонализация: деколь.</a:t>
            </a:r>
            <a:endParaRPr lang="en-US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en-US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Пуллер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-RU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ремувка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INTRO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стильный аксессуар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с карабином, можно закрепить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на рюкзак или одежду.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Персонализация: </a:t>
            </a:r>
            <a:r>
              <a:rPr lang="ru-RU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термотрансфер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DTF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lang="en-US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en-US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Бизнес-блокнот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FUNKY SNOW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лаконичное пространство для записей, которое служит идеальным фоном для любого яркого нанесения. Персонализация: тиснение металлизированной фольгой.</a:t>
            </a:r>
          </a:p>
        </p:txBody>
      </p:sp>
      <p:sp>
        <p:nvSpPr>
          <p:cNvPr id="18" name="Скругленный прямоугольник 11">
            <a:extLst>
              <a:ext uri="{FF2B5EF4-FFF2-40B4-BE49-F238E27FC236}">
                <a16:creationId xmlns:a16="http://schemas.microsoft.com/office/drawing/2014/main" id="{4606B72C-A11F-16F6-0FA9-76352784168F}"/>
              </a:ext>
            </a:extLst>
          </p:cNvPr>
          <p:cNvSpPr/>
          <p:nvPr/>
        </p:nvSpPr>
        <p:spPr>
          <a:xfrm>
            <a:off x="564381" y="2589784"/>
            <a:ext cx="1009285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FUN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25700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2FE1ADC-E4A6-A785-3BA4-16046875D9A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3098" y="3251868"/>
            <a:ext cx="1465733" cy="1398713"/>
          </a:xfrm>
          <a:prstGeom prst="rect">
            <a:avLst/>
          </a:prstGeom>
        </p:spPr>
      </p:pic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9283EED1-E5D2-C869-5901-3102D251D20E}"/>
              </a:ext>
            </a:extLst>
          </p:cNvPr>
          <p:cNvSpPr/>
          <p:nvPr/>
        </p:nvSpPr>
        <p:spPr>
          <a:xfrm>
            <a:off x="1486892" y="284425"/>
            <a:ext cx="2885084" cy="2564461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1">
            <a:extLst>
              <a:ext uri="{FF2B5EF4-FFF2-40B4-BE49-F238E27FC236}">
                <a16:creationId xmlns:a16="http://schemas.microsoft.com/office/drawing/2014/main" id="{4D4BA349-0680-03D3-288A-085D881433E0}"/>
              </a:ext>
            </a:extLst>
          </p:cNvPr>
          <p:cNvSpPr/>
          <p:nvPr/>
        </p:nvSpPr>
        <p:spPr>
          <a:xfrm>
            <a:off x="1622383" y="318469"/>
            <a:ext cx="1785723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FUNKY SNOW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21231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0C32C3F8-3131-78AB-9247-517147A229D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60441" y="970638"/>
            <a:ext cx="2359942" cy="1709474"/>
          </a:xfrm>
          <a:prstGeom prst="rect">
            <a:avLst/>
          </a:prstGeom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5D4B76E7-9FA5-F1BF-8A0C-618720D4B884}"/>
              </a:ext>
            </a:extLst>
          </p:cNvPr>
          <p:cNvSpPr/>
          <p:nvPr/>
        </p:nvSpPr>
        <p:spPr>
          <a:xfrm>
            <a:off x="3608358" y="1972911"/>
            <a:ext cx="1684367" cy="2941988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11">
            <a:extLst>
              <a:ext uri="{FF2B5EF4-FFF2-40B4-BE49-F238E27FC236}">
                <a16:creationId xmlns:a16="http://schemas.microsoft.com/office/drawing/2014/main" id="{E7EF3A93-CE6B-89E2-DE6E-3020C9E6A36C}"/>
              </a:ext>
            </a:extLst>
          </p:cNvPr>
          <p:cNvSpPr/>
          <p:nvPr/>
        </p:nvSpPr>
        <p:spPr>
          <a:xfrm>
            <a:off x="3762427" y="2006483"/>
            <a:ext cx="1192238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INTRO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978073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E6BD2A0-CF3A-1A19-6561-8239076ED49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700000">
            <a:off x="3415260" y="2795862"/>
            <a:ext cx="2037602" cy="2037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9100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D06D46A-0B5E-84D3-776C-95C481B9EF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9143999" cy="5143500"/>
          </a:xfrm>
          <a:prstGeom prst="rect">
            <a:avLst/>
          </a:prstGeom>
        </p:spPr>
      </p:pic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95991640-8715-3CAA-5B80-CD777188DF30}"/>
              </a:ext>
            </a:extLst>
          </p:cNvPr>
          <p:cNvSpPr/>
          <p:nvPr/>
        </p:nvSpPr>
        <p:spPr>
          <a:xfrm>
            <a:off x="465909" y="2352406"/>
            <a:ext cx="2381467" cy="2562494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Google Shape;44;g3a087c9ecab_0_60">
            <a:extLst>
              <a:ext uri="{FF2B5EF4-FFF2-40B4-BE49-F238E27FC236}">
                <a16:creationId xmlns:a16="http://schemas.microsoft.com/office/drawing/2014/main" id="{933B0B43-3750-3230-1E19-AF845B978F60}"/>
              </a:ext>
            </a:extLst>
          </p:cNvPr>
          <p:cNvSpPr/>
          <p:nvPr/>
        </p:nvSpPr>
        <p:spPr>
          <a:xfrm>
            <a:off x="5656336" y="786600"/>
            <a:ext cx="3174928" cy="41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КАПСУЛА </a:t>
            </a:r>
            <a:b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«ПУЛЬС ЭМОЦИЙ»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Для событий, где во главе угла стоят чувства, открытость и живое общение.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Эта капсула станет ярким визуальным акцентом на семейных торжествах,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творческих фестивалях или имиджевых мероприятиях в сфере красоты и здоровья,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превращая каждый предмет в памятный сувенир о тёплом моменте.</a:t>
            </a:r>
            <a:endParaRPr lang="en-US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Футболка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ANKARA 190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базовый </a:t>
            </a:r>
            <a:r>
              <a:rPr lang="ru-RU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мерч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или униформа персонала, создающая дружелюбный и открытый образ.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Персонализация: шелкография по текстилю.</a:t>
            </a:r>
          </a:p>
          <a:p>
            <a:pPr>
              <a:buSzPts val="1100"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Ежедневник недатированный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SALLY</a:t>
            </a:r>
            <a:r>
              <a:rPr lang="ru-RU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 </a:t>
            </a:r>
            <a:r>
              <a:rPr lang="ru-RU" sz="1000" dirty="0">
                <a:solidFill>
                  <a:schemeClr val="tx1"/>
                </a:solidFill>
                <a:latin typeface="Montserrat" pitchFamily="2" charset="-52"/>
                <a:ea typeface="Montserrat"/>
                <a:cs typeface="Montserrat"/>
                <a:sym typeface="Montserrat"/>
              </a:rPr>
              <a:t>А6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фактурная обложка из термоактивного </a:t>
            </a:r>
            <a: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PU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для записи самых вдохновляющих идей. Персонализация: </a:t>
            </a:r>
            <a:r>
              <a:rPr lang="ru-RU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блинтовое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тиснение.</a:t>
            </a:r>
          </a:p>
          <a:p>
            <a:pPr>
              <a:buSzPts val="1100"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Ручка-роллер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ORIGINAL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изящный аксессуар — идеальное завершение яркого комплекта. Персонализация: гравировка на клипе.</a:t>
            </a:r>
          </a:p>
        </p:txBody>
      </p:sp>
      <p:sp>
        <p:nvSpPr>
          <p:cNvPr id="19" name="Скругленный прямоугольник 11">
            <a:extLst>
              <a:ext uri="{FF2B5EF4-FFF2-40B4-BE49-F238E27FC236}">
                <a16:creationId xmlns:a16="http://schemas.microsoft.com/office/drawing/2014/main" id="{954D59F5-8A9C-B703-343B-79C1526AF527}"/>
              </a:ext>
            </a:extLst>
          </p:cNvPr>
          <p:cNvSpPr/>
          <p:nvPr/>
        </p:nvSpPr>
        <p:spPr>
          <a:xfrm>
            <a:off x="568108" y="2389948"/>
            <a:ext cx="1053779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SALLY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24731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F04FA616-DC3B-C85F-3F7B-1189DB5AC426}"/>
              </a:ext>
            </a:extLst>
          </p:cNvPr>
          <p:cNvSpPr/>
          <p:nvPr/>
        </p:nvSpPr>
        <p:spPr>
          <a:xfrm>
            <a:off x="618613" y="279104"/>
            <a:ext cx="1570068" cy="1912820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11">
            <a:extLst>
              <a:ext uri="{FF2B5EF4-FFF2-40B4-BE49-F238E27FC236}">
                <a16:creationId xmlns:a16="http://schemas.microsoft.com/office/drawing/2014/main" id="{F36DCF4C-92B9-D7B9-8E63-2026E95B26A3}"/>
              </a:ext>
            </a:extLst>
          </p:cNvPr>
          <p:cNvSpPr/>
          <p:nvPr/>
        </p:nvSpPr>
        <p:spPr>
          <a:xfrm>
            <a:off x="677054" y="310037"/>
            <a:ext cx="1453186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ORIGINAL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40105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AF1944BB-A86A-30FE-AC37-26AE5CD572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9893" y="807172"/>
            <a:ext cx="1278840" cy="127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D629782B-B427-BB43-2ADB-E5A770BAF9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00407" y="3200401"/>
            <a:ext cx="1053779" cy="1550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A9F2CD67-D55A-EECF-A723-E768BDCE5C78}"/>
              </a:ext>
            </a:extLst>
          </p:cNvPr>
          <p:cNvSpPr/>
          <p:nvPr/>
        </p:nvSpPr>
        <p:spPr>
          <a:xfrm>
            <a:off x="2117797" y="855005"/>
            <a:ext cx="3174928" cy="3583419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11">
            <a:extLst>
              <a:ext uri="{FF2B5EF4-FFF2-40B4-BE49-F238E27FC236}">
                <a16:creationId xmlns:a16="http://schemas.microsoft.com/office/drawing/2014/main" id="{B3802F2C-5DED-BF97-CFCA-CC05B3A2D337}"/>
              </a:ext>
            </a:extLst>
          </p:cNvPr>
          <p:cNvSpPr/>
          <p:nvPr/>
        </p:nvSpPr>
        <p:spPr>
          <a:xfrm>
            <a:off x="2217563" y="902477"/>
            <a:ext cx="1830676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ANKARA 190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351002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8D576E1-DF57-6E72-99C3-959BE57E15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351467" y="1479535"/>
            <a:ext cx="2808960" cy="280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28784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4" name="Google Shape;334;g3a135d613ce_0_52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8387"/>
            <a:ext cx="4353347" cy="5202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g3a135d613ce_0_52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3348" y="-8387"/>
            <a:ext cx="4824564" cy="5151887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Google Shape;336;g3a135d613ce_0_52"/>
          <p:cNvSpPr/>
          <p:nvPr/>
        </p:nvSpPr>
        <p:spPr>
          <a:xfrm>
            <a:off x="457200" y="3873500"/>
            <a:ext cx="4255500" cy="9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tx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MINI BLUETOOTH-КОЛОНКА </a:t>
            </a:r>
            <a:endParaRPr sz="2000" b="1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SOUND BURGER «ROLL»</a:t>
            </a:r>
            <a:endParaRPr sz="2000" b="1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000" dirty="0">
                <a:solidFill>
                  <a:schemeClr val="tx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26535</a:t>
            </a:r>
            <a:endParaRPr sz="1000" dirty="0">
              <a:solidFill>
                <a:schemeClr val="tx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Время</a:t>
            </a:r>
            <a: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воспроизведения</a:t>
            </a:r>
            <a: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музыки</a:t>
            </a:r>
            <a: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5 </a:t>
            </a:r>
            <a:r>
              <a:rPr lang="en-US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часов</a:t>
            </a:r>
            <a: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8" name="Google Shape;338;g3a135d613ce_0_52"/>
          <p:cNvSpPr/>
          <p:nvPr/>
        </p:nvSpPr>
        <p:spPr>
          <a:xfrm>
            <a:off x="4900075" y="3873500"/>
            <a:ext cx="3931500" cy="9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tx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MINI BLUETOOTH-КОЛОНКА </a:t>
            </a:r>
            <a:endParaRPr sz="2000" b="1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SOUND BURGER «COFFEE»</a:t>
            </a:r>
            <a:endParaRPr dirty="0">
              <a:solidFill>
                <a:schemeClr val="tx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000" dirty="0">
                <a:solidFill>
                  <a:schemeClr val="tx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26532</a:t>
            </a:r>
            <a:endParaRPr sz="1000" dirty="0">
              <a:solidFill>
                <a:schemeClr val="tx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Время</a:t>
            </a:r>
            <a: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воспроизведения</a:t>
            </a:r>
            <a: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музыки</a:t>
            </a:r>
            <a: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3 ~ 4 </a:t>
            </a:r>
            <a:r>
              <a:rPr lang="en-US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часа</a:t>
            </a:r>
            <a: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" name="Google Shape;46;g3a087c9ecab_0_60">
            <a:extLst>
              <a:ext uri="{FF2B5EF4-FFF2-40B4-BE49-F238E27FC236}">
                <a16:creationId xmlns:a16="http://schemas.microsoft.com/office/drawing/2014/main" id="{023150DD-40EC-E544-8ABD-0C02DD0008C2}"/>
              </a:ext>
            </a:extLst>
          </p:cNvPr>
          <p:cNvSpPr/>
          <p:nvPr/>
        </p:nvSpPr>
        <p:spPr>
          <a:xfrm>
            <a:off x="-413153" y="274873"/>
            <a:ext cx="2018118" cy="359400"/>
          </a:xfrm>
          <a:prstGeom prst="roundRect">
            <a:avLst>
              <a:gd name="adj" fmla="val 32774"/>
            </a:avLst>
          </a:prstGeom>
          <a:solidFill>
            <a:schemeClr val="bg1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742950" lvl="0"/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Музыка света.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1DED488-DD81-8DD3-CB5F-8A0AFB64A2E8}"/>
              </a:ext>
            </a:extLst>
          </p:cNvPr>
          <p:cNvCxnSpPr/>
          <p:nvPr/>
        </p:nvCxnSpPr>
        <p:spPr>
          <a:xfrm>
            <a:off x="4353349" y="-87086"/>
            <a:ext cx="0" cy="5230586"/>
          </a:xfrm>
          <a:prstGeom prst="line">
            <a:avLst/>
          </a:prstGeom>
          <a:ln w="19050">
            <a:solidFill>
              <a:srgbClr val="FFE5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D06D46A-0B5E-84D3-776C-95C481B9EF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9143999" cy="5143500"/>
          </a:xfrm>
          <a:prstGeom prst="rect">
            <a:avLst/>
          </a:prstGeom>
        </p:spPr>
      </p:pic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95991640-8715-3CAA-5B80-CD777188DF30}"/>
              </a:ext>
            </a:extLst>
          </p:cNvPr>
          <p:cNvSpPr/>
          <p:nvPr/>
        </p:nvSpPr>
        <p:spPr>
          <a:xfrm>
            <a:off x="1724177" y="2352406"/>
            <a:ext cx="3099284" cy="2562494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F04FA616-DC3B-C85F-3F7B-1189DB5AC426}"/>
              </a:ext>
            </a:extLst>
          </p:cNvPr>
          <p:cNvSpPr/>
          <p:nvPr/>
        </p:nvSpPr>
        <p:spPr>
          <a:xfrm>
            <a:off x="2614008" y="279104"/>
            <a:ext cx="2672952" cy="2239434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8D6E452C-843A-59DF-4255-44681CF36CFF}"/>
              </a:ext>
            </a:extLst>
          </p:cNvPr>
          <p:cNvSpPr/>
          <p:nvPr/>
        </p:nvSpPr>
        <p:spPr>
          <a:xfrm>
            <a:off x="464820" y="583653"/>
            <a:ext cx="1846582" cy="1924807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Google Shape;44;g3a087c9ecab_0_60">
            <a:extLst>
              <a:ext uri="{FF2B5EF4-FFF2-40B4-BE49-F238E27FC236}">
                <a16:creationId xmlns:a16="http://schemas.microsoft.com/office/drawing/2014/main" id="{933B0B43-3750-3230-1E19-AF845B978F60}"/>
              </a:ext>
            </a:extLst>
          </p:cNvPr>
          <p:cNvSpPr/>
          <p:nvPr/>
        </p:nvSpPr>
        <p:spPr>
          <a:xfrm>
            <a:off x="5656336" y="786600"/>
            <a:ext cx="3174928" cy="41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КАПСУЛА </a:t>
            </a:r>
            <a:b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«</a:t>
            </a:r>
            <a:r>
              <a:rPr lang="en-US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DIGITAL LOGIC</a:t>
            </a:r>
            <a: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»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Решение для событий на стыке офлайна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и цифры. Этот лаконичный набор —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идеальная база для современных IT-форумов,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digital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-конференций или образовательных интенсивов.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Мышь беспроводная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PULSE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эргономика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для комфортной навигации в цифровом пространстве. Персонализация: УФ-</a:t>
            </a:r>
            <a: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DTF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</a:p>
          <a:p>
            <a:pPr>
              <a:buSzPts val="1100"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</a:t>
            </a:r>
            <a:r>
              <a:rPr lang="ru-RU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FACTOR BLACK 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со стилусом: многофункциональный инструмент в чёрном корпусе </a:t>
            </a:r>
            <a: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soft touch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для фиксации идей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как на бумаге, так и на планшете.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Персонализация: двухцветная гравировка.</a:t>
            </a:r>
          </a:p>
          <a:p>
            <a:pPr>
              <a:buSzPts val="1100"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USB </a:t>
            </a:r>
            <a:r>
              <a:rPr lang="ru-RU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flash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-карта </a:t>
            </a:r>
            <a:r>
              <a:rPr lang="ru-RU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LED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с белой подсветкой: надёжное хранилище для презентаций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и итоговых материалов события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в стильном металлическом корпусе.</a:t>
            </a:r>
            <a: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Персонализация: гравировка.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6169416-E5F2-2C23-ED64-08FDDCD3AF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89398" y="2891188"/>
            <a:ext cx="1897243" cy="189724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0E530A8-B907-08B5-34DC-6E1AB1B781A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7856" y="706341"/>
            <a:ext cx="1691053" cy="169105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1C39F46-0B14-57A0-B191-9F563E0E7CE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252" y="1148845"/>
            <a:ext cx="1203561" cy="1203561"/>
          </a:xfrm>
          <a:prstGeom prst="rect">
            <a:avLst/>
          </a:prstGeom>
        </p:spPr>
      </p:pic>
      <p:sp>
        <p:nvSpPr>
          <p:cNvPr id="18" name="Скругленный прямоугольник 11">
            <a:extLst>
              <a:ext uri="{FF2B5EF4-FFF2-40B4-BE49-F238E27FC236}">
                <a16:creationId xmlns:a16="http://schemas.microsoft.com/office/drawing/2014/main" id="{4606B72C-A11F-16F6-0FA9-76352784168F}"/>
              </a:ext>
            </a:extLst>
          </p:cNvPr>
          <p:cNvSpPr/>
          <p:nvPr/>
        </p:nvSpPr>
        <p:spPr>
          <a:xfrm>
            <a:off x="579120" y="620613"/>
            <a:ext cx="1145057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LED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19341</a:t>
            </a:r>
          </a:p>
        </p:txBody>
      </p:sp>
      <p:sp>
        <p:nvSpPr>
          <p:cNvPr id="10" name="Скругленный прямоугольник 11">
            <a:extLst>
              <a:ext uri="{FF2B5EF4-FFF2-40B4-BE49-F238E27FC236}">
                <a16:creationId xmlns:a16="http://schemas.microsoft.com/office/drawing/2014/main" id="{F36DCF4C-92B9-D7B9-8E63-2026E95B26A3}"/>
              </a:ext>
            </a:extLst>
          </p:cNvPr>
          <p:cNvSpPr/>
          <p:nvPr/>
        </p:nvSpPr>
        <p:spPr>
          <a:xfrm>
            <a:off x="2739677" y="312258"/>
            <a:ext cx="2046626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FACTOR BLACK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40394</a:t>
            </a:r>
          </a:p>
        </p:txBody>
      </p:sp>
      <p:sp>
        <p:nvSpPr>
          <p:cNvPr id="19" name="Скругленный прямоугольник 11">
            <a:extLst>
              <a:ext uri="{FF2B5EF4-FFF2-40B4-BE49-F238E27FC236}">
                <a16:creationId xmlns:a16="http://schemas.microsoft.com/office/drawing/2014/main" id="{954D59F5-8A9C-B703-343B-79C1526AF527}"/>
              </a:ext>
            </a:extLst>
          </p:cNvPr>
          <p:cNvSpPr/>
          <p:nvPr/>
        </p:nvSpPr>
        <p:spPr>
          <a:xfrm>
            <a:off x="1824709" y="2532699"/>
            <a:ext cx="973386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PULSE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39001</a:t>
            </a:r>
          </a:p>
        </p:txBody>
      </p:sp>
    </p:spTree>
    <p:extLst>
      <p:ext uri="{BB962C8B-B14F-4D97-AF65-F5344CB8AC3E}">
        <p14:creationId xmlns:p14="http://schemas.microsoft.com/office/powerpoint/2010/main" val="8879790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D06D46A-0B5E-84D3-776C-95C481B9EF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9143999" cy="5143500"/>
          </a:xfrm>
          <a:prstGeom prst="rect">
            <a:avLst/>
          </a:prstGeom>
        </p:spPr>
      </p:pic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95991640-8715-3CAA-5B80-CD777188DF30}"/>
              </a:ext>
            </a:extLst>
          </p:cNvPr>
          <p:cNvSpPr/>
          <p:nvPr/>
        </p:nvSpPr>
        <p:spPr>
          <a:xfrm>
            <a:off x="3028950" y="2339707"/>
            <a:ext cx="2256224" cy="2562494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Google Shape;44;g3a087c9ecab_0_60">
            <a:extLst>
              <a:ext uri="{FF2B5EF4-FFF2-40B4-BE49-F238E27FC236}">
                <a16:creationId xmlns:a16="http://schemas.microsoft.com/office/drawing/2014/main" id="{933B0B43-3750-3230-1E19-AF845B978F60}"/>
              </a:ext>
            </a:extLst>
          </p:cNvPr>
          <p:cNvSpPr/>
          <p:nvPr/>
        </p:nvSpPr>
        <p:spPr>
          <a:xfrm>
            <a:off x="5656336" y="786600"/>
            <a:ext cx="3174928" cy="41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КАПСУЛА </a:t>
            </a:r>
            <a:b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«АКТИВ-ПРОМО»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Базовый набор для персонала, промоутеров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и волонтёров массовых мероприятий. Лаконичная основа — это идеальный холст для интеграции фирменного стиля. Этот сет превращает каждого сотрудника в чётко идентифицируемого амбассадора бренда.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Футболка мужская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ANKARA 190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100% кардный хлопок для создания единого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и профессионального образа команды. Персонализация: вышивка.</a:t>
            </a:r>
          </a:p>
          <a:p>
            <a:pPr>
              <a:buSzPts val="1100"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Бейсболка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LIBERTY SANDWICH-S 270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классический элемент защиты и важная точка визуальной идентификации в толпе.</a:t>
            </a:r>
            <a: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Персонализация: </a:t>
            </a:r>
            <a:r>
              <a:rPr lang="ru-RU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термотрансфер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</a:p>
          <a:p>
            <a:pPr>
              <a:buSzPts val="1100"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Бутылка для воды складная </a:t>
            </a:r>
            <a:r>
              <a:rPr lang="ru-RU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SPRING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компактный аксессуар для поддержания водного баланса в динамичном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режиме работы «на ногах».</a:t>
            </a:r>
            <a: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Персонализация: тампопечать.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F04FA616-DC3B-C85F-3F7B-1189DB5AC426}"/>
              </a:ext>
            </a:extLst>
          </p:cNvPr>
          <p:cNvSpPr/>
          <p:nvPr/>
        </p:nvSpPr>
        <p:spPr>
          <a:xfrm>
            <a:off x="1888097" y="279104"/>
            <a:ext cx="3397077" cy="1912820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1">
            <a:extLst>
              <a:ext uri="{FF2B5EF4-FFF2-40B4-BE49-F238E27FC236}">
                <a16:creationId xmlns:a16="http://schemas.microsoft.com/office/drawing/2014/main" id="{EBE3E04D-22A5-9E57-A16B-A27379C536B3}"/>
              </a:ext>
            </a:extLst>
          </p:cNvPr>
          <p:cNvSpPr/>
          <p:nvPr/>
        </p:nvSpPr>
        <p:spPr>
          <a:xfrm>
            <a:off x="3353140" y="2394988"/>
            <a:ext cx="1284980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SPRING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29800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19" name="Скругленный прямоугольник 11">
            <a:extLst>
              <a:ext uri="{FF2B5EF4-FFF2-40B4-BE49-F238E27FC236}">
                <a16:creationId xmlns:a16="http://schemas.microsoft.com/office/drawing/2014/main" id="{954D59F5-8A9C-B703-343B-79C1526AF527}"/>
              </a:ext>
            </a:extLst>
          </p:cNvPr>
          <p:cNvSpPr/>
          <p:nvPr/>
        </p:nvSpPr>
        <p:spPr>
          <a:xfrm>
            <a:off x="1983348" y="321887"/>
            <a:ext cx="3168590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LIBERTY SANDWICH-S 270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25435-S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2BC2960-FEFF-2B74-66F4-207759E621E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68334" y="2606629"/>
            <a:ext cx="801614" cy="216497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7A77CE2-32F1-D825-F5BE-570C2AD3220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21699" y="793744"/>
            <a:ext cx="1700929" cy="1235081"/>
          </a:xfrm>
          <a:prstGeom prst="rect">
            <a:avLst/>
          </a:prstGeom>
        </p:spPr>
      </p:pic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8D6E452C-843A-59DF-4255-44681CF36CFF}"/>
              </a:ext>
            </a:extLst>
          </p:cNvPr>
          <p:cNvSpPr/>
          <p:nvPr/>
        </p:nvSpPr>
        <p:spPr>
          <a:xfrm>
            <a:off x="464821" y="1168097"/>
            <a:ext cx="2742580" cy="3325319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1">
            <a:extLst>
              <a:ext uri="{FF2B5EF4-FFF2-40B4-BE49-F238E27FC236}">
                <a16:creationId xmlns:a16="http://schemas.microsoft.com/office/drawing/2014/main" id="{4606B72C-A11F-16F6-0FA9-76352784168F}"/>
              </a:ext>
            </a:extLst>
          </p:cNvPr>
          <p:cNvSpPr/>
          <p:nvPr/>
        </p:nvSpPr>
        <p:spPr>
          <a:xfrm>
            <a:off x="579120" y="1212202"/>
            <a:ext cx="1713794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ANKARA 190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351002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32A96CF-1D6B-829D-6016-51513120D36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985" y="1859300"/>
            <a:ext cx="2594546" cy="259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0834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Google Shape;253;g3a0d68c5fdd_0_252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3350" y="-8388"/>
            <a:ext cx="4824562" cy="5202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g3a0d68c5fdd_0_252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255" t="4701" r="8002" b="2386"/>
          <a:stretch/>
        </p:blipFill>
        <p:spPr>
          <a:xfrm>
            <a:off x="0" y="-8387"/>
            <a:ext cx="4353347" cy="5202835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g3a0d68c5fdd_0_252"/>
          <p:cNvSpPr/>
          <p:nvPr/>
        </p:nvSpPr>
        <p:spPr>
          <a:xfrm>
            <a:off x="457200" y="3873500"/>
            <a:ext cx="4083000" cy="9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ТЕРМОКРУЖКА </a:t>
            </a:r>
            <a:endParaRPr sz="20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ERGO</a:t>
            </a:r>
            <a:endParaRPr sz="20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en-US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32905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Объём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: 350 </a:t>
            </a: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мл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8" name="Google Shape;258;g3a0d68c5fdd_0_252"/>
          <p:cNvSpPr/>
          <p:nvPr/>
        </p:nvSpPr>
        <p:spPr>
          <a:xfrm>
            <a:off x="4900075" y="3873500"/>
            <a:ext cx="3931500" cy="9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bg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ТЕРМОКРУЖКА ВАКУУМНАЯ </a:t>
            </a:r>
            <a:endParaRPr sz="2000" b="1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CLICK</a:t>
            </a:r>
            <a:endParaRPr sz="2000" b="1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000" dirty="0">
                <a:solidFill>
                  <a:schemeClr val="bg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en-US" sz="1000" dirty="0">
                <a:solidFill>
                  <a:schemeClr val="bg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46000</a:t>
            </a:r>
            <a:endParaRPr sz="1000" dirty="0">
              <a:solidFill>
                <a:schemeClr val="bg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Объём</a:t>
            </a:r>
            <a:r>
              <a:rPr lang="en-US" sz="10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: 400 </a:t>
            </a:r>
            <a:r>
              <a:rPr lang="en-US" sz="1000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мл</a:t>
            </a:r>
            <a:r>
              <a:rPr lang="en-US" sz="10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" name="Google Shape;46;g3a087c9ecab_0_60">
            <a:extLst>
              <a:ext uri="{FF2B5EF4-FFF2-40B4-BE49-F238E27FC236}">
                <a16:creationId xmlns:a16="http://schemas.microsoft.com/office/drawing/2014/main" id="{02B11B98-B44F-AC2A-A323-81B93A37A562}"/>
              </a:ext>
            </a:extLst>
          </p:cNvPr>
          <p:cNvSpPr/>
          <p:nvPr/>
        </p:nvSpPr>
        <p:spPr>
          <a:xfrm>
            <a:off x="-414335" y="274900"/>
            <a:ext cx="2905121" cy="359400"/>
          </a:xfrm>
          <a:prstGeom prst="roundRect">
            <a:avLst>
              <a:gd name="adj" fmla="val 32774"/>
            </a:avLst>
          </a:prstGeom>
          <a:solidFill>
            <a:schemeClr val="bg1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742950" lvl="0"/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С собой горячие напитки.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7F173A95-3F60-A08C-68DE-D226806CBE66}"/>
              </a:ext>
            </a:extLst>
          </p:cNvPr>
          <p:cNvCxnSpPr/>
          <p:nvPr/>
        </p:nvCxnSpPr>
        <p:spPr>
          <a:xfrm>
            <a:off x="4353349" y="-87086"/>
            <a:ext cx="0" cy="5230586"/>
          </a:xfrm>
          <a:prstGeom prst="line">
            <a:avLst/>
          </a:prstGeom>
          <a:ln w="19050">
            <a:solidFill>
              <a:srgbClr val="FFE5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D06D46A-0B5E-84D3-776C-95C481B9EF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9143999" cy="5143500"/>
          </a:xfrm>
          <a:prstGeom prst="rect">
            <a:avLst/>
          </a:prstGeom>
        </p:spPr>
      </p:pic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95991640-8715-3CAA-5B80-CD777188DF30}"/>
              </a:ext>
            </a:extLst>
          </p:cNvPr>
          <p:cNvSpPr/>
          <p:nvPr/>
        </p:nvSpPr>
        <p:spPr>
          <a:xfrm>
            <a:off x="465909" y="2352406"/>
            <a:ext cx="2381467" cy="2562494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Google Shape;44;g3a087c9ecab_0_60">
            <a:extLst>
              <a:ext uri="{FF2B5EF4-FFF2-40B4-BE49-F238E27FC236}">
                <a16:creationId xmlns:a16="http://schemas.microsoft.com/office/drawing/2014/main" id="{933B0B43-3750-3230-1E19-AF845B978F60}"/>
              </a:ext>
            </a:extLst>
          </p:cNvPr>
          <p:cNvSpPr/>
          <p:nvPr/>
        </p:nvSpPr>
        <p:spPr>
          <a:xfrm>
            <a:off x="5656336" y="786600"/>
            <a:ext cx="3174928" cy="41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КАПСУЛА </a:t>
            </a:r>
            <a:b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«ЭКО-МАНИФЕСТ»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Решение для мероприятий, где важен акцент на осознанном потреблении и создании доверительной, «</a:t>
            </a:r>
            <a:r>
              <a:rPr lang="ru-RU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крафтовой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» атмосферы.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Эта капсула станет идеальным дополнением для творческих воркшопов, экологических форумов или загородных Open Air, подчёркивая открытость бренда к новым, экологичным форматам коммуникации.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Сумка шоппер хлопковый </a:t>
            </a:r>
            <a:r>
              <a:rPr lang="ru-RU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ECO 116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практичный и экологичный носитель вашего бренда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на любом массовом мероприятии. Персонализация: вышивка.</a:t>
            </a:r>
          </a:p>
          <a:p>
            <a:pPr>
              <a:buSzPts val="1100"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Блокнот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MEMO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жёсткая обложка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из переработанного натурального волокна. Персонализация: </a:t>
            </a:r>
            <a:r>
              <a:rPr lang="ru-RU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блинтовое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тиснение.</a:t>
            </a:r>
          </a:p>
          <a:p>
            <a:pPr>
              <a:buSzPts val="1100"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N17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стильный пишущий инструмент с уникальной природной текстурой, подчёркивающий внимание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к деталям. Персонализация: тампопечать.</a:t>
            </a:r>
          </a:p>
        </p:txBody>
      </p:sp>
      <p:sp>
        <p:nvSpPr>
          <p:cNvPr id="19" name="Скругленный прямоугольник 11">
            <a:extLst>
              <a:ext uri="{FF2B5EF4-FFF2-40B4-BE49-F238E27FC236}">
                <a16:creationId xmlns:a16="http://schemas.microsoft.com/office/drawing/2014/main" id="{954D59F5-8A9C-B703-343B-79C1526AF527}"/>
              </a:ext>
            </a:extLst>
          </p:cNvPr>
          <p:cNvSpPr/>
          <p:nvPr/>
        </p:nvSpPr>
        <p:spPr>
          <a:xfrm>
            <a:off x="568108" y="2418524"/>
            <a:ext cx="1053779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MEMO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33907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F04FA616-DC3B-C85F-3F7B-1189DB5AC426}"/>
              </a:ext>
            </a:extLst>
          </p:cNvPr>
          <p:cNvSpPr/>
          <p:nvPr/>
        </p:nvSpPr>
        <p:spPr>
          <a:xfrm>
            <a:off x="1143998" y="279104"/>
            <a:ext cx="1570068" cy="1912820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A9F2CD67-D55A-EECF-A723-E768BDCE5C78}"/>
              </a:ext>
            </a:extLst>
          </p:cNvPr>
          <p:cNvSpPr/>
          <p:nvPr/>
        </p:nvSpPr>
        <p:spPr>
          <a:xfrm>
            <a:off x="2496673" y="855005"/>
            <a:ext cx="2796052" cy="3583419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D0BFE78-8AAF-7BE6-FBD2-68585B945AC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160" y="3049326"/>
            <a:ext cx="1657350" cy="165735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D283758-8BF0-BD0B-205E-50054994C83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700000">
            <a:off x="1408923" y="657234"/>
            <a:ext cx="1336736" cy="133673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B970FC4-9652-BD7A-E6C4-7DF0C72EE08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9689" y="979032"/>
            <a:ext cx="1507776" cy="3330039"/>
          </a:xfrm>
          <a:prstGeom prst="rect">
            <a:avLst/>
          </a:prstGeom>
        </p:spPr>
      </p:pic>
      <p:sp>
        <p:nvSpPr>
          <p:cNvPr id="10" name="Скругленный прямоугольник 11">
            <a:extLst>
              <a:ext uri="{FF2B5EF4-FFF2-40B4-BE49-F238E27FC236}">
                <a16:creationId xmlns:a16="http://schemas.microsoft.com/office/drawing/2014/main" id="{F36DCF4C-92B9-D7B9-8E63-2026E95B26A3}"/>
              </a:ext>
            </a:extLst>
          </p:cNvPr>
          <p:cNvSpPr/>
          <p:nvPr/>
        </p:nvSpPr>
        <p:spPr>
          <a:xfrm>
            <a:off x="1202439" y="310037"/>
            <a:ext cx="981500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N17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38017</a:t>
            </a:r>
          </a:p>
        </p:txBody>
      </p:sp>
      <p:sp>
        <p:nvSpPr>
          <p:cNvPr id="6" name="Скругленный прямоугольник 11">
            <a:extLst>
              <a:ext uri="{FF2B5EF4-FFF2-40B4-BE49-F238E27FC236}">
                <a16:creationId xmlns:a16="http://schemas.microsoft.com/office/drawing/2014/main" id="{B3802F2C-5DED-BF97-CFCA-CC05B3A2D337}"/>
              </a:ext>
            </a:extLst>
          </p:cNvPr>
          <p:cNvSpPr/>
          <p:nvPr/>
        </p:nvSpPr>
        <p:spPr>
          <a:xfrm>
            <a:off x="2600839" y="931053"/>
            <a:ext cx="1257226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ECO 116</a:t>
            </a: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16102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5703647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D06D46A-0B5E-84D3-776C-95C481B9EF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1" y="0"/>
            <a:ext cx="9143999" cy="5143500"/>
          </a:xfrm>
          <a:prstGeom prst="rect">
            <a:avLst/>
          </a:prstGeom>
        </p:spPr>
      </p:pic>
      <p:sp>
        <p:nvSpPr>
          <p:cNvPr id="4" name="Google Shape;44;g3a087c9ecab_0_60">
            <a:extLst>
              <a:ext uri="{FF2B5EF4-FFF2-40B4-BE49-F238E27FC236}">
                <a16:creationId xmlns:a16="http://schemas.microsoft.com/office/drawing/2014/main" id="{933B0B43-3750-3230-1E19-AF845B978F60}"/>
              </a:ext>
            </a:extLst>
          </p:cNvPr>
          <p:cNvSpPr/>
          <p:nvPr/>
        </p:nvSpPr>
        <p:spPr>
          <a:xfrm>
            <a:off x="5656336" y="786600"/>
            <a:ext cx="3174928" cy="41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КАПСУЛА </a:t>
            </a:r>
            <a:b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«ГОРОДСКОЙ ДРАЙВ»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Решение для массовых промо-акций, городских фестивалей и спортивных мероприятий Open Air. Этот набор —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образ современной, мобильной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и профессиональной команды,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готовой к эффективной работе независимо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от капризов погоды.</a:t>
            </a:r>
            <a:endParaRPr lang="en-US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Толстовка </a:t>
            </a:r>
            <a:r>
              <a:rPr lang="ru-RU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свитшот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-RU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ANTARES 260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классика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из мягкого, эластичного и дышащего двухниточного футера без начёса. Персонализация: вышивка.</a:t>
            </a:r>
          </a:p>
          <a:p>
            <a:pPr>
              <a:buSzPts val="1100"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Жилет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WARM 210T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утеплённый, c контрастным подкладом и воротником-стойкой, обеспечивающий тепло и свободу движений. Персонализация: вышивка.</a:t>
            </a:r>
          </a:p>
          <a:p>
            <a:pPr>
              <a:buSzPts val="1100"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Бейсболка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BREEZE 150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классический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элемент промо-униформы,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завершающий единый стиль команды.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Персонализация: </a:t>
            </a:r>
            <a:r>
              <a:rPr lang="ru-RU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термотрансфер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3CFB1CAF-8798-924C-82FF-68BF374F70E7}"/>
              </a:ext>
            </a:extLst>
          </p:cNvPr>
          <p:cNvSpPr/>
          <p:nvPr/>
        </p:nvSpPr>
        <p:spPr>
          <a:xfrm>
            <a:off x="1870053" y="283609"/>
            <a:ext cx="3418974" cy="2447371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68D75F82-BE6C-BDFF-CF86-20FEBC12E2B2}"/>
              </a:ext>
            </a:extLst>
          </p:cNvPr>
          <p:cNvSpPr/>
          <p:nvPr/>
        </p:nvSpPr>
        <p:spPr>
          <a:xfrm>
            <a:off x="2008590" y="328793"/>
            <a:ext cx="1590919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WARM 210T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744002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D188DEA-50BB-93C9-B3E7-0589BFCEFA5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6144" y="249865"/>
            <a:ext cx="1514475" cy="2514857"/>
          </a:xfrm>
          <a:prstGeom prst="rect">
            <a:avLst/>
          </a:prstGeom>
        </p:spPr>
      </p:pic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F04FA616-DC3B-C85F-3F7B-1189DB5AC426}"/>
              </a:ext>
            </a:extLst>
          </p:cNvPr>
          <p:cNvSpPr/>
          <p:nvPr/>
        </p:nvSpPr>
        <p:spPr>
          <a:xfrm>
            <a:off x="468465" y="1292124"/>
            <a:ext cx="2304898" cy="2952022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11">
            <a:extLst>
              <a:ext uri="{FF2B5EF4-FFF2-40B4-BE49-F238E27FC236}">
                <a16:creationId xmlns:a16="http://schemas.microsoft.com/office/drawing/2014/main" id="{F36DCF4C-92B9-D7B9-8E63-2026E95B26A3}"/>
              </a:ext>
            </a:extLst>
          </p:cNvPr>
          <p:cNvSpPr/>
          <p:nvPr/>
        </p:nvSpPr>
        <p:spPr>
          <a:xfrm>
            <a:off x="582630" y="1325278"/>
            <a:ext cx="1893784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ANTARES 260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52100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4367AA7-DE73-02B7-BC2A-7DC73FE96B4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2944" y="2014540"/>
            <a:ext cx="1847471" cy="1990050"/>
          </a:xfrm>
          <a:prstGeom prst="rect">
            <a:avLst/>
          </a:prstGeom>
        </p:spPr>
      </p:pic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AA628C8D-3719-4D2E-2A95-AFA37E3730EF}"/>
              </a:ext>
            </a:extLst>
          </p:cNvPr>
          <p:cNvSpPr/>
          <p:nvPr/>
        </p:nvSpPr>
        <p:spPr>
          <a:xfrm>
            <a:off x="2599266" y="2913746"/>
            <a:ext cx="1799408" cy="1990050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1">
            <a:extLst>
              <a:ext uri="{FF2B5EF4-FFF2-40B4-BE49-F238E27FC236}">
                <a16:creationId xmlns:a16="http://schemas.microsoft.com/office/drawing/2014/main" id="{FD0AE75C-E200-AB8F-7D8A-3D02015A320F}"/>
              </a:ext>
            </a:extLst>
          </p:cNvPr>
          <p:cNvSpPr/>
          <p:nvPr/>
        </p:nvSpPr>
        <p:spPr>
          <a:xfrm>
            <a:off x="2713565" y="2972137"/>
            <a:ext cx="1590920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BREEZE 150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50504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EB37B96-F163-8A11-7533-AFAEDD1F638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15400" y="3593306"/>
            <a:ext cx="1544530" cy="10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9608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D06D46A-0B5E-84D3-776C-95C481B9EF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1" y="0"/>
            <a:ext cx="9143999" cy="5143500"/>
          </a:xfrm>
          <a:prstGeom prst="rect">
            <a:avLst/>
          </a:prstGeom>
        </p:spPr>
      </p:pic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95991640-8715-3CAA-5B80-CD777188DF30}"/>
              </a:ext>
            </a:extLst>
          </p:cNvPr>
          <p:cNvSpPr/>
          <p:nvPr/>
        </p:nvSpPr>
        <p:spPr>
          <a:xfrm>
            <a:off x="3478266" y="1770081"/>
            <a:ext cx="1814459" cy="2838803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8D6E452C-843A-59DF-4255-44681CF36CFF}"/>
              </a:ext>
            </a:extLst>
          </p:cNvPr>
          <p:cNvSpPr/>
          <p:nvPr/>
        </p:nvSpPr>
        <p:spPr>
          <a:xfrm>
            <a:off x="464820" y="2076097"/>
            <a:ext cx="2600457" cy="2838803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Google Shape;44;g3a087c9ecab_0_60">
            <a:extLst>
              <a:ext uri="{FF2B5EF4-FFF2-40B4-BE49-F238E27FC236}">
                <a16:creationId xmlns:a16="http://schemas.microsoft.com/office/drawing/2014/main" id="{933B0B43-3750-3230-1E19-AF845B978F60}"/>
              </a:ext>
            </a:extLst>
          </p:cNvPr>
          <p:cNvSpPr/>
          <p:nvPr/>
        </p:nvSpPr>
        <p:spPr>
          <a:xfrm>
            <a:off x="5656336" y="786600"/>
            <a:ext cx="3174928" cy="41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КАПСУЛА </a:t>
            </a:r>
            <a:b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«КООРДИНАТОР»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Набор разработан для тех, кто находится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на «передовой» коммуникации и управляет вниманием аудитории. Это функциональная база для персонала MICE-площадок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и масштабных городских событий, где важно транслировать уверенность, открытость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и высокий уровень гостеприимства бренда.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Бейсболка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FORTUNA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ключевой инструмент для быстрой навигации участников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в пространстве и мгновенного поиска сотрудника в плотном потоке людей. Персонализация: </a:t>
            </a:r>
            <a:r>
              <a:rPr lang="ru-RU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термотрансфер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DTF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</a:p>
          <a:p>
            <a:pPr>
              <a:buSzPts val="1100"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Футболка унисекс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REGENT 150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базовый элемент корпоративного стиля. Персонализация: </a:t>
            </a:r>
            <a:r>
              <a:rPr lang="ru-RU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термотрансфер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</a:p>
          <a:p>
            <a:pPr>
              <a:buSzPts val="1100"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Термокружка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BASIC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практичный аксессуар для поддержания личного комфорта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и высокого темпа работы координатора. Персонализация: гравировка.</a:t>
            </a:r>
          </a:p>
        </p:txBody>
      </p:sp>
      <p:sp>
        <p:nvSpPr>
          <p:cNvPr id="18" name="Скругленный прямоугольник 11">
            <a:extLst>
              <a:ext uri="{FF2B5EF4-FFF2-40B4-BE49-F238E27FC236}">
                <a16:creationId xmlns:a16="http://schemas.microsoft.com/office/drawing/2014/main" id="{4606B72C-A11F-16F6-0FA9-76352784168F}"/>
              </a:ext>
            </a:extLst>
          </p:cNvPr>
          <p:cNvSpPr/>
          <p:nvPr/>
        </p:nvSpPr>
        <p:spPr>
          <a:xfrm>
            <a:off x="579120" y="2147171"/>
            <a:ext cx="1586175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REGENT 150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711380</a:t>
            </a:r>
          </a:p>
        </p:txBody>
      </p:sp>
      <p:sp>
        <p:nvSpPr>
          <p:cNvPr id="19" name="Скругленный прямоугольник 11">
            <a:extLst>
              <a:ext uri="{FF2B5EF4-FFF2-40B4-BE49-F238E27FC236}">
                <a16:creationId xmlns:a16="http://schemas.microsoft.com/office/drawing/2014/main" id="{954D59F5-8A9C-B703-343B-79C1526AF527}"/>
              </a:ext>
            </a:extLst>
          </p:cNvPr>
          <p:cNvSpPr/>
          <p:nvPr/>
        </p:nvSpPr>
        <p:spPr>
          <a:xfrm>
            <a:off x="3818570" y="1901228"/>
            <a:ext cx="1053779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BASIC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54001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F04FA616-DC3B-C85F-3F7B-1189DB5AC426}"/>
              </a:ext>
            </a:extLst>
          </p:cNvPr>
          <p:cNvSpPr/>
          <p:nvPr/>
        </p:nvSpPr>
        <p:spPr>
          <a:xfrm>
            <a:off x="2021248" y="279104"/>
            <a:ext cx="1708640" cy="1946334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11">
            <a:extLst>
              <a:ext uri="{FF2B5EF4-FFF2-40B4-BE49-F238E27FC236}">
                <a16:creationId xmlns:a16="http://schemas.microsoft.com/office/drawing/2014/main" id="{F36DCF4C-92B9-D7B9-8E63-2026E95B26A3}"/>
              </a:ext>
            </a:extLst>
          </p:cNvPr>
          <p:cNvSpPr/>
          <p:nvPr/>
        </p:nvSpPr>
        <p:spPr>
          <a:xfrm>
            <a:off x="2138131" y="371895"/>
            <a:ext cx="1409764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FORTUNA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50501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593F842-80D1-D3FC-8355-714FC8601BD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29888" y="2458128"/>
            <a:ext cx="1402576" cy="204708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5B8EA2D-15CE-C6B9-5739-09A8C94C540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97130" y="852692"/>
            <a:ext cx="1383364" cy="126709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3F0581D-541D-A8E6-09B5-426BA976427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1730" y="2682728"/>
            <a:ext cx="1901179" cy="226118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B60910E-ED69-A695-49A5-3AB4E01357F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64351" y="2571749"/>
            <a:ext cx="820377" cy="2394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831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D06D46A-0B5E-84D3-776C-95C481B9EFC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9143999" cy="5143500"/>
          </a:xfrm>
          <a:prstGeom prst="rect">
            <a:avLst/>
          </a:prstGeom>
        </p:spPr>
      </p:pic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95991640-8715-3CAA-5B80-CD777188DF30}"/>
              </a:ext>
            </a:extLst>
          </p:cNvPr>
          <p:cNvSpPr/>
          <p:nvPr/>
        </p:nvSpPr>
        <p:spPr>
          <a:xfrm>
            <a:off x="3029514" y="1215832"/>
            <a:ext cx="2263140" cy="3699068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8D6E452C-843A-59DF-4255-44681CF36CFF}"/>
              </a:ext>
            </a:extLst>
          </p:cNvPr>
          <p:cNvSpPr/>
          <p:nvPr/>
        </p:nvSpPr>
        <p:spPr>
          <a:xfrm>
            <a:off x="464820" y="2314575"/>
            <a:ext cx="1684367" cy="2600325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Google Shape;44;g3a087c9ecab_0_60">
            <a:extLst>
              <a:ext uri="{FF2B5EF4-FFF2-40B4-BE49-F238E27FC236}">
                <a16:creationId xmlns:a16="http://schemas.microsoft.com/office/drawing/2014/main" id="{933B0B43-3750-3230-1E19-AF845B978F60}"/>
              </a:ext>
            </a:extLst>
          </p:cNvPr>
          <p:cNvSpPr/>
          <p:nvPr/>
        </p:nvSpPr>
        <p:spPr>
          <a:xfrm>
            <a:off x="5656336" y="786600"/>
            <a:ext cx="3174928" cy="41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КАПСУЛА «ТЕХНОЛОГИЧНЫЙ СТАТУС»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Инструменты для тех, кто находится в центре управления событиями. Это базовый набор для VIP-гостей и организаторов MICE-сессий, где важна каждая деталь. Эти предметы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не просто функциональны — они транслируют уверенность и высокий стандарт качества.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Ежедневник недатированный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CAMPBELL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универсальная база для рабочих стратегий.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Персонализация: тиснение серебряной фольгой.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CLASSIC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классическая форма корпуса из металла.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Персонализация: круговая гравировка.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Универсальный аккумулятор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RIB 5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высокотехнологичный аксессуар </a:t>
            </a:r>
            <a:b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для поддержания энергии.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Персонализация: тампопечать.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029" name="Picture 5">
            <a:extLst>
              <a:ext uri="{FF2B5EF4-FFF2-40B4-BE49-F238E27FC236}">
                <a16:creationId xmlns:a16="http://schemas.microsoft.com/office/drawing/2014/main" id="{1394826F-D725-52B0-F8EB-61FEEBB9B2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3098" y="3226413"/>
            <a:ext cx="1176654" cy="1499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ый прямоугольник 11">
            <a:extLst>
              <a:ext uri="{FF2B5EF4-FFF2-40B4-BE49-F238E27FC236}">
                <a16:creationId xmlns:a16="http://schemas.microsoft.com/office/drawing/2014/main" id="{F36DCF4C-92B9-D7B9-8E63-2026E95B26A3}"/>
              </a:ext>
            </a:extLst>
          </p:cNvPr>
          <p:cNvSpPr/>
          <p:nvPr/>
        </p:nvSpPr>
        <p:spPr>
          <a:xfrm>
            <a:off x="3405402" y="1255311"/>
            <a:ext cx="1475771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CAMPBELL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24605</a:t>
            </a:r>
          </a:p>
        </p:txBody>
      </p:sp>
      <p:sp>
        <p:nvSpPr>
          <p:cNvPr id="18" name="Скругленный прямоугольник 11">
            <a:extLst>
              <a:ext uri="{FF2B5EF4-FFF2-40B4-BE49-F238E27FC236}">
                <a16:creationId xmlns:a16="http://schemas.microsoft.com/office/drawing/2014/main" id="{4606B72C-A11F-16F6-0FA9-76352784168F}"/>
              </a:ext>
            </a:extLst>
          </p:cNvPr>
          <p:cNvSpPr/>
          <p:nvPr/>
        </p:nvSpPr>
        <p:spPr>
          <a:xfrm>
            <a:off x="613098" y="2385862"/>
            <a:ext cx="1149393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RIB 5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37167</a:t>
            </a:r>
          </a:p>
        </p:txBody>
      </p:sp>
      <p:pic>
        <p:nvPicPr>
          <p:cNvPr id="1033" name="Picture 9">
            <a:extLst>
              <a:ext uri="{FF2B5EF4-FFF2-40B4-BE49-F238E27FC236}">
                <a16:creationId xmlns:a16="http://schemas.microsoft.com/office/drawing/2014/main" id="{77F0A193-E15E-2D9A-23FE-8647331087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367574" y="1933239"/>
            <a:ext cx="1682578" cy="260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5D4B76E7-9FA5-F1BF-8A0C-618720D4B884}"/>
              </a:ext>
            </a:extLst>
          </p:cNvPr>
          <p:cNvSpPr/>
          <p:nvPr/>
        </p:nvSpPr>
        <p:spPr>
          <a:xfrm>
            <a:off x="1635683" y="284425"/>
            <a:ext cx="1684367" cy="2941988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11">
            <a:extLst>
              <a:ext uri="{FF2B5EF4-FFF2-40B4-BE49-F238E27FC236}">
                <a16:creationId xmlns:a16="http://schemas.microsoft.com/office/drawing/2014/main" id="{E7EF3A93-CE6B-89E2-DE6E-3020C9E6A36C}"/>
              </a:ext>
            </a:extLst>
          </p:cNvPr>
          <p:cNvSpPr/>
          <p:nvPr/>
        </p:nvSpPr>
        <p:spPr>
          <a:xfrm>
            <a:off x="1789752" y="344863"/>
            <a:ext cx="1192238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CLASSIC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19601</a:t>
            </a:r>
          </a:p>
        </p:txBody>
      </p:sp>
      <p:pic>
        <p:nvPicPr>
          <p:cNvPr id="5" name="Picture 7">
            <a:extLst>
              <a:ext uri="{FF2B5EF4-FFF2-40B4-BE49-F238E27FC236}">
                <a16:creationId xmlns:a16="http://schemas.microsoft.com/office/drawing/2014/main" id="{A0C6E0E6-6C21-251D-FFB8-B169924327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0700000">
            <a:off x="1635850" y="1090380"/>
            <a:ext cx="1778451" cy="1778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" name="Google Shape;283;g3a0d68c5fdd_0_285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081" r="5864" b="215"/>
          <a:stretch/>
        </p:blipFill>
        <p:spPr>
          <a:xfrm>
            <a:off x="0" y="-3938"/>
            <a:ext cx="9185875" cy="5143503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g3a0d68c5fdd_0_285"/>
          <p:cNvSpPr/>
          <p:nvPr/>
        </p:nvSpPr>
        <p:spPr>
          <a:xfrm>
            <a:off x="5683250" y="740200"/>
            <a:ext cx="31482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КОНФЕРЕНЦ-СУМКА </a:t>
            </a:r>
            <a:endParaRPr sz="20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CORE</a:t>
            </a:r>
            <a:endParaRPr sz="20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en-US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995736</a:t>
            </a:r>
            <a:endParaRPr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Основное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отделение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с </a:t>
            </a: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плотной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прослойкой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для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сохранности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ноутбука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 </a:t>
            </a: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дополнительным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разделителем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7" name="Google Shape;287;g3a0d68c5fdd_0_285"/>
          <p:cNvSpPr/>
          <p:nvPr/>
        </p:nvSpPr>
        <p:spPr>
          <a:xfrm>
            <a:off x="457200" y="740200"/>
            <a:ext cx="5067300" cy="42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ФУНКЦИОНАЛЬНЫЙ РЮКЗАК С RFID ЗАЩИТОЙ</a:t>
            </a:r>
            <a:endParaRPr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CORE</a:t>
            </a:r>
            <a:endParaRPr sz="20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en-US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996915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: 300D, </a:t>
            </a:r>
            <a:b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100% </a:t>
            </a: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полиэстер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ОРГАНАЙЗЕР </a:t>
            </a:r>
            <a:br>
              <a:rPr lang="en-US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r>
              <a:rPr lang="en-US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ДЛЯ АКСЕССУАРОВ </a:t>
            </a:r>
            <a:endParaRPr sz="20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CORE</a:t>
            </a:r>
            <a:endParaRPr sz="20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en-US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995737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Множество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внутренних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отделений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для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мелочей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tx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СУМКА НА ПЛЕЧО </a:t>
            </a:r>
            <a:endParaRPr sz="2000" b="1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CORE</a:t>
            </a:r>
            <a:endParaRPr sz="2000" b="1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dirty="0">
                <a:solidFill>
                  <a:schemeClr val="tx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995735</a:t>
            </a:r>
            <a:endParaRPr sz="1000" dirty="0">
              <a:solidFill>
                <a:schemeClr val="tx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Сумка-рюкзак</a:t>
            </a:r>
            <a: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cross body </a:t>
            </a:r>
            <a:r>
              <a:rPr lang="en-US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на</a:t>
            </a:r>
            <a: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1-й </a:t>
            </a:r>
            <a:r>
              <a:rPr lang="en-US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лямке</a:t>
            </a:r>
            <a: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dirty="0">
              <a:solidFill>
                <a:schemeClr val="tx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" name="Google Shape;46;g3a087c9ecab_0_60">
            <a:extLst>
              <a:ext uri="{FF2B5EF4-FFF2-40B4-BE49-F238E27FC236}">
                <a16:creationId xmlns:a16="http://schemas.microsoft.com/office/drawing/2014/main" id="{887D145B-A05D-81D4-9E94-73E189358CA9}"/>
              </a:ext>
            </a:extLst>
          </p:cNvPr>
          <p:cNvSpPr/>
          <p:nvPr/>
        </p:nvSpPr>
        <p:spPr>
          <a:xfrm>
            <a:off x="-414332" y="274900"/>
            <a:ext cx="2647948" cy="359400"/>
          </a:xfrm>
          <a:prstGeom prst="roundRect">
            <a:avLst>
              <a:gd name="adj" fmla="val 32774"/>
            </a:avLst>
          </a:prstGeom>
          <a:solidFill>
            <a:schemeClr val="bg1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742950" lvl="0"/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Элегантное в простом.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838"/>
        </a:solidFill>
        <a:effectLst/>
      </p:bgPr>
    </p:bg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50092BE1-C651-DD9A-4185-07A6B6990F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52" b="752"/>
          <a:stretch/>
        </p:blipFill>
        <p:spPr bwMode="auto">
          <a:xfrm>
            <a:off x="0" y="-1"/>
            <a:ext cx="9144000" cy="5143500"/>
          </a:xfrm>
          <a:prstGeom prst="rect">
            <a:avLst/>
          </a:prstGeom>
          <a:noFill/>
        </p:spPr>
      </p:pic>
      <p:sp>
        <p:nvSpPr>
          <p:cNvPr id="11" name="Google Shape;46;g3a087c9ecab_0_60"/>
          <p:cNvSpPr/>
          <p:nvPr/>
        </p:nvSpPr>
        <p:spPr>
          <a:xfrm>
            <a:off x="-333377" y="274899"/>
            <a:ext cx="4173857" cy="1106225"/>
          </a:xfrm>
          <a:prstGeom prst="roundRect">
            <a:avLst>
              <a:gd name="adj" fmla="val 18082"/>
            </a:avLst>
          </a:prstGeom>
          <a:solidFill>
            <a:schemeClr val="bg1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742950" lvl="0"/>
            <a:r>
              <a:rPr lang="ru-RU" sz="2000" dirty="0">
                <a:solidFill>
                  <a:schemeClr val="tx1"/>
                </a:solidFill>
                <a:latin typeface="Montserrat Medium" pitchFamily="50" charset="-52"/>
                <a:ea typeface="Montserrat"/>
                <a:cs typeface="Montserrat"/>
                <a:sym typeface="Montserrat"/>
              </a:rPr>
              <a:t>ВЫБИРАЙТЕ </a:t>
            </a:r>
            <a:br>
              <a:rPr lang="ru-RU" sz="2000" dirty="0">
                <a:solidFill>
                  <a:schemeClr val="tx1"/>
                </a:solidFill>
                <a:latin typeface="Montserrat Medium" pitchFamily="50" charset="-52"/>
                <a:ea typeface="Montserrat"/>
                <a:cs typeface="Montserrat"/>
                <a:sym typeface="Montserrat"/>
              </a:rPr>
            </a:br>
            <a:r>
              <a:rPr lang="ru-RU" sz="2000" dirty="0">
                <a:solidFill>
                  <a:schemeClr val="tx1"/>
                </a:solidFill>
                <a:latin typeface="Montserrat Medium" pitchFamily="50" charset="-52"/>
                <a:ea typeface="Montserrat"/>
                <a:cs typeface="Montserrat"/>
                <a:sym typeface="Montserrat"/>
              </a:rPr>
              <a:t>БОЛЬШЕ ПОДАРКОВ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D06D46A-0B5E-84D3-776C-95C481B9EF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9143999" cy="5143500"/>
          </a:xfrm>
          <a:prstGeom prst="rect">
            <a:avLst/>
          </a:prstGeom>
        </p:spPr>
      </p:pic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95991640-8715-3CAA-5B80-CD777188DF30}"/>
              </a:ext>
            </a:extLst>
          </p:cNvPr>
          <p:cNvSpPr/>
          <p:nvPr/>
        </p:nvSpPr>
        <p:spPr>
          <a:xfrm>
            <a:off x="1724177" y="2352406"/>
            <a:ext cx="3099284" cy="2562494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F04FA616-DC3B-C85F-3F7B-1189DB5AC426}"/>
              </a:ext>
            </a:extLst>
          </p:cNvPr>
          <p:cNvSpPr/>
          <p:nvPr/>
        </p:nvSpPr>
        <p:spPr>
          <a:xfrm>
            <a:off x="2329052" y="279104"/>
            <a:ext cx="2957908" cy="2239434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8D6E452C-843A-59DF-4255-44681CF36CFF}"/>
              </a:ext>
            </a:extLst>
          </p:cNvPr>
          <p:cNvSpPr/>
          <p:nvPr/>
        </p:nvSpPr>
        <p:spPr>
          <a:xfrm>
            <a:off x="464820" y="657900"/>
            <a:ext cx="1684367" cy="2752081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Google Shape;44;g3a087c9ecab_0_60">
            <a:extLst>
              <a:ext uri="{FF2B5EF4-FFF2-40B4-BE49-F238E27FC236}">
                <a16:creationId xmlns:a16="http://schemas.microsoft.com/office/drawing/2014/main" id="{933B0B43-3750-3230-1E19-AF845B978F60}"/>
              </a:ext>
            </a:extLst>
          </p:cNvPr>
          <p:cNvSpPr/>
          <p:nvPr/>
        </p:nvSpPr>
        <p:spPr>
          <a:xfrm>
            <a:off x="5656336" y="786600"/>
            <a:ext cx="3174928" cy="41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КАПСУЛА </a:t>
            </a:r>
            <a:b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«ПРИРОДНЫЙ БАЛАНС»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Решение для мероприятий, где в центре внимания — человек и экология отношений. Использование натуральных материалов создаёт атмосферу доверия и спокойствия.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Эта капсула идеально подчёркивает осознанность бренда и его стремление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к гармонии с окружающей средой.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Чашка с ложкой на подставке </a:t>
            </a:r>
            <a:r>
              <a:rPr lang="ru-RU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MORKE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эстетичное сочетание прозрачного стекла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и фактурного бамбука.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Персонализация: горячая деколь.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FRESCO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стильный аксессуар с деревянными вставками, который приятно держать в руке. Персонализация: гравировка.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Пенал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SUIT</a:t>
            </a:r>
            <a: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с наполнением: хлопковый пенал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с деревянными инструментами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для воркшопов и стратегических сессий. Персонализация: гравировка, </a:t>
            </a:r>
            <a:r>
              <a:rPr lang="ru-RU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термотрансфер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7ED33EC3-B4E7-8E8E-E85B-EBE46FACA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67393" y="2519714"/>
            <a:ext cx="2302979" cy="2302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BD272552-DD93-41DB-E0F6-288D5BA592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0700000">
            <a:off x="346393" y="1407195"/>
            <a:ext cx="1821549" cy="1821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FAD441E-44F3-443E-8955-2F3DB182E4C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81226" y="755411"/>
            <a:ext cx="2853559" cy="1627430"/>
          </a:xfrm>
          <a:prstGeom prst="rect">
            <a:avLst/>
          </a:prstGeom>
        </p:spPr>
      </p:pic>
      <p:sp>
        <p:nvSpPr>
          <p:cNvPr id="18" name="Скругленный прямоугольник 11">
            <a:extLst>
              <a:ext uri="{FF2B5EF4-FFF2-40B4-BE49-F238E27FC236}">
                <a16:creationId xmlns:a16="http://schemas.microsoft.com/office/drawing/2014/main" id="{4606B72C-A11F-16F6-0FA9-76352784168F}"/>
              </a:ext>
            </a:extLst>
          </p:cNvPr>
          <p:cNvSpPr/>
          <p:nvPr/>
        </p:nvSpPr>
        <p:spPr>
          <a:xfrm>
            <a:off x="579120" y="707438"/>
            <a:ext cx="1145057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FRESCO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40396</a:t>
            </a:r>
          </a:p>
        </p:txBody>
      </p:sp>
      <p:sp>
        <p:nvSpPr>
          <p:cNvPr id="10" name="Скругленный прямоугольник 11">
            <a:extLst>
              <a:ext uri="{FF2B5EF4-FFF2-40B4-BE49-F238E27FC236}">
                <a16:creationId xmlns:a16="http://schemas.microsoft.com/office/drawing/2014/main" id="{F36DCF4C-92B9-D7B9-8E63-2026E95B26A3}"/>
              </a:ext>
            </a:extLst>
          </p:cNvPr>
          <p:cNvSpPr/>
          <p:nvPr/>
        </p:nvSpPr>
        <p:spPr>
          <a:xfrm>
            <a:off x="2431614" y="311745"/>
            <a:ext cx="1475771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MORKE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346482</a:t>
            </a:r>
          </a:p>
        </p:txBody>
      </p:sp>
      <p:sp>
        <p:nvSpPr>
          <p:cNvPr id="19" name="Скругленный прямоугольник 11">
            <a:extLst>
              <a:ext uri="{FF2B5EF4-FFF2-40B4-BE49-F238E27FC236}">
                <a16:creationId xmlns:a16="http://schemas.microsoft.com/office/drawing/2014/main" id="{954D59F5-8A9C-B703-343B-79C1526AF527}"/>
              </a:ext>
            </a:extLst>
          </p:cNvPr>
          <p:cNvSpPr/>
          <p:nvPr/>
        </p:nvSpPr>
        <p:spPr>
          <a:xfrm>
            <a:off x="3705687" y="2560762"/>
            <a:ext cx="1018045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SUIT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32833</a:t>
            </a:r>
          </a:p>
        </p:txBody>
      </p:sp>
    </p:spTree>
    <p:extLst>
      <p:ext uri="{BB962C8B-B14F-4D97-AF65-F5344CB8AC3E}">
        <p14:creationId xmlns:p14="http://schemas.microsoft.com/office/powerpoint/2010/main" val="2475249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6E65E30F-B12E-F592-8240-CD055853C5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204549" y="0"/>
            <a:ext cx="51435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Google Shape;83;g3a0d68c5fdd_0_20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353349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g3a0d68c5fdd_0_20"/>
          <p:cNvSpPr/>
          <p:nvPr/>
        </p:nvSpPr>
        <p:spPr>
          <a:xfrm>
            <a:off x="457200" y="3873500"/>
            <a:ext cx="3860700" cy="9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КРУЖКА</a:t>
            </a:r>
            <a:endParaRPr sz="20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RAINSTORM</a:t>
            </a:r>
            <a:endParaRPr sz="20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en-US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27700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: </a:t>
            </a: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керамика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Объём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: 350 </a:t>
            </a: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мл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8" name="Google Shape;88;g3a0d68c5fdd_0_20"/>
          <p:cNvSpPr/>
          <p:nvPr/>
        </p:nvSpPr>
        <p:spPr>
          <a:xfrm>
            <a:off x="4810549" y="3873500"/>
            <a:ext cx="3931500" cy="9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bg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КРУЖКА</a:t>
            </a:r>
            <a:endParaRPr sz="2000" b="1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MATTI</a:t>
            </a:r>
            <a:endParaRPr sz="2000" b="1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000" dirty="0">
                <a:solidFill>
                  <a:schemeClr val="bg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en-US" sz="1000" dirty="0">
                <a:solidFill>
                  <a:schemeClr val="bg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23504</a:t>
            </a:r>
            <a:endParaRPr sz="1000" dirty="0">
              <a:solidFill>
                <a:schemeClr val="bg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</a:t>
            </a:r>
            <a:r>
              <a:rPr lang="en-US" sz="10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: </a:t>
            </a:r>
            <a:r>
              <a:rPr lang="ru-RU" sz="10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фарфор</a:t>
            </a:r>
            <a:r>
              <a:rPr lang="en-US" sz="10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en-US" sz="1000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Объём</a:t>
            </a:r>
            <a:r>
              <a:rPr lang="en-US" sz="10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: 3</a:t>
            </a:r>
            <a:r>
              <a:rPr lang="ru-RU" sz="10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5</a:t>
            </a:r>
            <a:r>
              <a:rPr lang="en-US" sz="10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0 </a:t>
            </a:r>
            <a:r>
              <a:rPr lang="en-US" sz="1000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мл</a:t>
            </a:r>
            <a:r>
              <a:rPr lang="en-US" sz="10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" name="Google Shape;46;g3a087c9ecab_0_60">
            <a:extLst>
              <a:ext uri="{FF2B5EF4-FFF2-40B4-BE49-F238E27FC236}">
                <a16:creationId xmlns:a16="http://schemas.microsoft.com/office/drawing/2014/main" id="{245A8D55-CE79-A1A6-E6AC-CEFF7E3D6FDC}"/>
              </a:ext>
            </a:extLst>
          </p:cNvPr>
          <p:cNvSpPr/>
          <p:nvPr/>
        </p:nvSpPr>
        <p:spPr>
          <a:xfrm>
            <a:off x="-408622" y="274900"/>
            <a:ext cx="3648075" cy="359400"/>
          </a:xfrm>
          <a:prstGeom prst="roundRect">
            <a:avLst>
              <a:gd name="adj" fmla="val 32774"/>
            </a:avLst>
          </a:prstGeom>
          <a:solidFill>
            <a:schemeClr val="bg1"/>
          </a:solidFill>
          <a:ln w="19050">
            <a:solidFill>
              <a:srgbClr val="FFE500"/>
            </a:solidFill>
            <a:prstDash val="soli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742950" lvl="0"/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Этими подарками будут пользоваться.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9A1934BB-BEB7-9525-CC88-43CF3C0C5B9B}"/>
              </a:ext>
            </a:extLst>
          </p:cNvPr>
          <p:cNvCxnSpPr/>
          <p:nvPr/>
        </p:nvCxnSpPr>
        <p:spPr>
          <a:xfrm>
            <a:off x="4353349" y="-87086"/>
            <a:ext cx="0" cy="5230586"/>
          </a:xfrm>
          <a:prstGeom prst="line">
            <a:avLst/>
          </a:prstGeom>
          <a:ln w="19050">
            <a:solidFill>
              <a:srgbClr val="FFE5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D06D46A-0B5E-84D3-776C-95C481B9EF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9143999" cy="5143500"/>
          </a:xfrm>
          <a:prstGeom prst="rect">
            <a:avLst/>
          </a:prstGeom>
        </p:spPr>
      </p:pic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95991640-8715-3CAA-5B80-CD777188DF30}"/>
              </a:ext>
            </a:extLst>
          </p:cNvPr>
          <p:cNvSpPr/>
          <p:nvPr/>
        </p:nvSpPr>
        <p:spPr>
          <a:xfrm>
            <a:off x="2185890" y="1923697"/>
            <a:ext cx="3099284" cy="2562494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8D6E452C-843A-59DF-4255-44681CF36CFF}"/>
              </a:ext>
            </a:extLst>
          </p:cNvPr>
          <p:cNvSpPr/>
          <p:nvPr/>
        </p:nvSpPr>
        <p:spPr>
          <a:xfrm>
            <a:off x="464820" y="1589581"/>
            <a:ext cx="3056427" cy="3325319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Google Shape;44;g3a087c9ecab_0_60">
            <a:extLst>
              <a:ext uri="{FF2B5EF4-FFF2-40B4-BE49-F238E27FC236}">
                <a16:creationId xmlns:a16="http://schemas.microsoft.com/office/drawing/2014/main" id="{933B0B43-3750-3230-1E19-AF845B978F60}"/>
              </a:ext>
            </a:extLst>
          </p:cNvPr>
          <p:cNvSpPr/>
          <p:nvPr/>
        </p:nvSpPr>
        <p:spPr>
          <a:xfrm>
            <a:off x="5656336" y="786600"/>
            <a:ext cx="3174928" cy="41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КАПСУЛА </a:t>
            </a:r>
            <a:b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«БИЗНЕС-ДИНАМИКА»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Это решение для профессионалов,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которые ценят мобильность и готовность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к действию в любую секунду. Сет станет незаменимым инструментом для спикеров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и VIP-делегатов, обеспечивая комфортную работу и постоянную связь в динамичном ритме форумов и командировок.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Конференц-сумка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BEAM NOTE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функциональный аксессуар для защиты техники и документов в поездках.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Персонализация: </a:t>
            </a:r>
            <a:r>
              <a:rPr lang="ru-RU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термотрансфер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DTF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</a:p>
          <a:p>
            <a:pPr>
              <a:buSzPts val="1100"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Универсальный аккумулятор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NUM 10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гарантия энергии на протяжении всего рабочего дня. Персонализация: УФ-печать.</a:t>
            </a:r>
          </a:p>
          <a:p>
            <a:pPr>
              <a:buSzPts val="1100"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USB flash-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карта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ASSORTI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компактная флешка </a:t>
            </a:r>
            <a:b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в металлическом корпусе для хранения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и передачи презентационных материалов. Персонализация: лазерная гравировка.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C3740D6-17D1-D716-18FF-7ECCFFF7B4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140225" y="2771952"/>
            <a:ext cx="847716" cy="1523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401F7B1E-6034-68EC-9328-806E96D5D7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8547" y="2091962"/>
            <a:ext cx="2883273" cy="2883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F04FA616-DC3B-C85F-3F7B-1189DB5AC426}"/>
              </a:ext>
            </a:extLst>
          </p:cNvPr>
          <p:cNvSpPr/>
          <p:nvPr/>
        </p:nvSpPr>
        <p:spPr>
          <a:xfrm>
            <a:off x="2292914" y="279104"/>
            <a:ext cx="1570068" cy="1912820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18806BA4-13A1-DE5E-13C7-3B3E316532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37586" y="983087"/>
            <a:ext cx="907273" cy="907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Скругленный прямоугольник 11">
            <a:extLst>
              <a:ext uri="{FF2B5EF4-FFF2-40B4-BE49-F238E27FC236}">
                <a16:creationId xmlns:a16="http://schemas.microsoft.com/office/drawing/2014/main" id="{4606B72C-A11F-16F6-0FA9-76352784168F}"/>
              </a:ext>
            </a:extLst>
          </p:cNvPr>
          <p:cNvSpPr/>
          <p:nvPr/>
        </p:nvSpPr>
        <p:spPr>
          <a:xfrm>
            <a:off x="579120" y="1639119"/>
            <a:ext cx="1570067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BEAM NOTE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970122</a:t>
            </a:r>
          </a:p>
        </p:txBody>
      </p:sp>
      <p:sp>
        <p:nvSpPr>
          <p:cNvPr id="19" name="Скругленный прямоугольник 11">
            <a:extLst>
              <a:ext uri="{FF2B5EF4-FFF2-40B4-BE49-F238E27FC236}">
                <a16:creationId xmlns:a16="http://schemas.microsoft.com/office/drawing/2014/main" id="{954D59F5-8A9C-B703-343B-79C1526AF527}"/>
              </a:ext>
            </a:extLst>
          </p:cNvPr>
          <p:cNvSpPr/>
          <p:nvPr/>
        </p:nvSpPr>
        <p:spPr>
          <a:xfrm>
            <a:off x="3890087" y="2066218"/>
            <a:ext cx="1053779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NUM 10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37171</a:t>
            </a:r>
          </a:p>
        </p:txBody>
      </p:sp>
      <p:sp>
        <p:nvSpPr>
          <p:cNvPr id="10" name="Скругленный прямоугольник 11">
            <a:extLst>
              <a:ext uri="{FF2B5EF4-FFF2-40B4-BE49-F238E27FC236}">
                <a16:creationId xmlns:a16="http://schemas.microsoft.com/office/drawing/2014/main" id="{F36DCF4C-92B9-D7B9-8E63-2026E95B26A3}"/>
              </a:ext>
            </a:extLst>
          </p:cNvPr>
          <p:cNvSpPr/>
          <p:nvPr/>
        </p:nvSpPr>
        <p:spPr>
          <a:xfrm>
            <a:off x="2409797" y="313375"/>
            <a:ext cx="1284980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ASSORTI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19301</a:t>
            </a:r>
          </a:p>
        </p:txBody>
      </p:sp>
    </p:spTree>
    <p:extLst>
      <p:ext uri="{BB962C8B-B14F-4D97-AF65-F5344CB8AC3E}">
        <p14:creationId xmlns:p14="http://schemas.microsoft.com/office/powerpoint/2010/main" val="25728398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D06D46A-0B5E-84D3-776C-95C481B9EFC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1" y="0"/>
            <a:ext cx="9143999" cy="5143500"/>
          </a:xfrm>
          <a:prstGeom prst="rect">
            <a:avLst/>
          </a:prstGeom>
        </p:spPr>
      </p:pic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95991640-8715-3CAA-5B80-CD777188DF30}"/>
              </a:ext>
            </a:extLst>
          </p:cNvPr>
          <p:cNvSpPr/>
          <p:nvPr/>
        </p:nvSpPr>
        <p:spPr>
          <a:xfrm>
            <a:off x="2575880" y="1215832"/>
            <a:ext cx="2716774" cy="3699068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8D6E452C-843A-59DF-4255-44681CF36CFF}"/>
              </a:ext>
            </a:extLst>
          </p:cNvPr>
          <p:cNvSpPr/>
          <p:nvPr/>
        </p:nvSpPr>
        <p:spPr>
          <a:xfrm>
            <a:off x="1610809" y="274638"/>
            <a:ext cx="1331664" cy="2166047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Google Shape;44;g3a087c9ecab_0_60">
            <a:extLst>
              <a:ext uri="{FF2B5EF4-FFF2-40B4-BE49-F238E27FC236}">
                <a16:creationId xmlns:a16="http://schemas.microsoft.com/office/drawing/2014/main" id="{933B0B43-3750-3230-1E19-AF845B978F60}"/>
              </a:ext>
            </a:extLst>
          </p:cNvPr>
          <p:cNvSpPr/>
          <p:nvPr/>
        </p:nvSpPr>
        <p:spPr>
          <a:xfrm>
            <a:off x="5656336" y="786600"/>
            <a:ext cx="3174928" cy="41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КАПСУЛА </a:t>
            </a:r>
            <a:br>
              <a:rPr lang="en-US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«ГОРОДСКОЙ ФУТУРИЗМ»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Решение для масштабных уличных фестивалей, спортивных мероприятий </a:t>
            </a:r>
            <a:b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и выездных MICE-сессий, где важна мобильность и защита от капризов погоды. Этот набор подчёркивает современный подход организатора, обеспечивая участников надёжной экипировкой для активного взаимодействия с городской средой.</a:t>
            </a:r>
            <a:endParaRPr lang="en-US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Рюкзак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SHINE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эргономичный дизайн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для комфортного перемещения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по площадкам события.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Персонализация: </a:t>
            </a:r>
            <a:r>
              <a:rPr lang="ru-RU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термотрансфер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DTF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Термокружка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CAN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сохранение энергии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и температурного баланса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в динамичном графике мероприятий.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Персонализация: круговая шелкография.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Зонт-трость «наоборот»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ORIGINAL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надёжная защита для участников и персонала во время </a:t>
            </a:r>
            <a:r>
              <a:rPr lang="ru-RU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опен-эйров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или городских праздников.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95CEC74-BAE2-31A0-F029-516DA30AA83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83017" y="1038801"/>
            <a:ext cx="587247" cy="114988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379822E-A90B-1A01-0E77-3606919C21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32865" y="1756450"/>
            <a:ext cx="2872524" cy="2872524"/>
          </a:xfrm>
          <a:prstGeom prst="rect">
            <a:avLst/>
          </a:prstGeom>
        </p:spPr>
      </p:pic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B4C60D9D-0FA8-4792-B169-9DB98204ACA5}"/>
              </a:ext>
            </a:extLst>
          </p:cNvPr>
          <p:cNvSpPr/>
          <p:nvPr/>
        </p:nvSpPr>
        <p:spPr>
          <a:xfrm>
            <a:off x="466037" y="2228849"/>
            <a:ext cx="1941131" cy="2677965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3EF7A29-CBFA-64EE-1F38-B4625C2D754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4409" y="2901114"/>
            <a:ext cx="1775614" cy="1858214"/>
          </a:xfrm>
          <a:prstGeom prst="rect">
            <a:avLst/>
          </a:prstGeom>
        </p:spPr>
      </p:pic>
      <p:sp>
        <p:nvSpPr>
          <p:cNvPr id="10" name="Скругленный прямоугольник 11">
            <a:extLst>
              <a:ext uri="{FF2B5EF4-FFF2-40B4-BE49-F238E27FC236}">
                <a16:creationId xmlns:a16="http://schemas.microsoft.com/office/drawing/2014/main" id="{F36DCF4C-92B9-D7B9-8E63-2026E95B26A3}"/>
              </a:ext>
            </a:extLst>
          </p:cNvPr>
          <p:cNvSpPr/>
          <p:nvPr/>
        </p:nvSpPr>
        <p:spPr>
          <a:xfrm>
            <a:off x="3024494" y="1255311"/>
            <a:ext cx="1475771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ORIGINAL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7431</a:t>
            </a:r>
          </a:p>
        </p:txBody>
      </p:sp>
      <p:sp>
        <p:nvSpPr>
          <p:cNvPr id="18" name="Скругленный прямоугольник 11">
            <a:extLst>
              <a:ext uri="{FF2B5EF4-FFF2-40B4-BE49-F238E27FC236}">
                <a16:creationId xmlns:a16="http://schemas.microsoft.com/office/drawing/2014/main" id="{4606B72C-A11F-16F6-0FA9-76352784168F}"/>
              </a:ext>
            </a:extLst>
          </p:cNvPr>
          <p:cNvSpPr/>
          <p:nvPr/>
        </p:nvSpPr>
        <p:spPr>
          <a:xfrm>
            <a:off x="1759086" y="345925"/>
            <a:ext cx="1020690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CAN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7254</a:t>
            </a: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341F00F4-C2C6-BA3A-D50C-1864D44F99D2}"/>
              </a:ext>
            </a:extLst>
          </p:cNvPr>
          <p:cNvSpPr/>
          <p:nvPr/>
        </p:nvSpPr>
        <p:spPr>
          <a:xfrm>
            <a:off x="620106" y="2263970"/>
            <a:ext cx="1192238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SHINE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199013</a:t>
            </a:r>
          </a:p>
        </p:txBody>
      </p:sp>
    </p:spTree>
    <p:extLst>
      <p:ext uri="{BB962C8B-B14F-4D97-AF65-F5344CB8AC3E}">
        <p14:creationId xmlns:p14="http://schemas.microsoft.com/office/powerpoint/2010/main" val="26387381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D06D46A-0B5E-84D3-776C-95C481B9EF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1" y="0"/>
            <a:ext cx="9143999" cy="5143500"/>
          </a:xfrm>
          <a:prstGeom prst="rect">
            <a:avLst/>
          </a:prstGeom>
        </p:spPr>
      </p:pic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F04FA616-DC3B-C85F-3F7B-1189DB5AC426}"/>
              </a:ext>
            </a:extLst>
          </p:cNvPr>
          <p:cNvSpPr/>
          <p:nvPr/>
        </p:nvSpPr>
        <p:spPr>
          <a:xfrm>
            <a:off x="2982062" y="279104"/>
            <a:ext cx="2304898" cy="2952022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Google Shape;44;g3a087c9ecab_0_60">
            <a:extLst>
              <a:ext uri="{FF2B5EF4-FFF2-40B4-BE49-F238E27FC236}">
                <a16:creationId xmlns:a16="http://schemas.microsoft.com/office/drawing/2014/main" id="{933B0B43-3750-3230-1E19-AF845B978F60}"/>
              </a:ext>
            </a:extLst>
          </p:cNvPr>
          <p:cNvSpPr/>
          <p:nvPr/>
        </p:nvSpPr>
        <p:spPr>
          <a:xfrm>
            <a:off x="5656336" y="786600"/>
            <a:ext cx="3174928" cy="41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КАПСУЛА </a:t>
            </a:r>
            <a:b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«АКЦЕНТ НА ГЛАВНОМ»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Это базовое решение для организаторов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и участников MICE-событий, которым важна функциональность и сдержанный стиль. Комплект идеально подходит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для интенсивной работы на конференциях, форумах или при подготовке городских фестивалей.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Бизнес-блокнот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LADY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мягкая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не </a:t>
            </a:r>
            <a:r>
              <a:rPr lang="ru-RU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термоактивная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обложка с эффектом кожи </a:t>
            </a:r>
            <a:r>
              <a:rPr lang="ru-RU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наппа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для фиксации ключевых тезисов.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Персонализация: шелкография серебром.</a:t>
            </a:r>
          </a:p>
          <a:p>
            <a:pPr>
              <a:buSzPts val="1100"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SNAKE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серебристый корпус с акцентным ярким клипом.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Персонализация: круговая гравировка.</a:t>
            </a:r>
          </a:p>
          <a:p>
            <a:pPr>
              <a:buSzPts val="1100"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Термос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HENRY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классическая форма </a:t>
            </a:r>
            <a:b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и долговечный материал для комфорта </a:t>
            </a:r>
            <a:b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во время длительных мероприятий </a:t>
            </a:r>
            <a:b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на открытом воздухе или затяжных сессий. Персонализация: круговая гравировка.</a:t>
            </a:r>
          </a:p>
        </p:txBody>
      </p:sp>
      <p:sp>
        <p:nvSpPr>
          <p:cNvPr id="10" name="Скругленный прямоугольник 11">
            <a:extLst>
              <a:ext uri="{FF2B5EF4-FFF2-40B4-BE49-F238E27FC236}">
                <a16:creationId xmlns:a16="http://schemas.microsoft.com/office/drawing/2014/main" id="{F36DCF4C-92B9-D7B9-8E63-2026E95B26A3}"/>
              </a:ext>
            </a:extLst>
          </p:cNvPr>
          <p:cNvSpPr/>
          <p:nvPr/>
        </p:nvSpPr>
        <p:spPr>
          <a:xfrm>
            <a:off x="3096227" y="312258"/>
            <a:ext cx="1475771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HENRY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5804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8D68A70-D1FF-A28B-C29F-314FE13EF57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26976" y="492917"/>
            <a:ext cx="992437" cy="2562494"/>
          </a:xfrm>
          <a:prstGeom prst="rect">
            <a:avLst/>
          </a:prstGeom>
        </p:spPr>
      </p:pic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95991640-8715-3CAA-5B80-CD777188DF30}"/>
              </a:ext>
            </a:extLst>
          </p:cNvPr>
          <p:cNvSpPr/>
          <p:nvPr/>
        </p:nvSpPr>
        <p:spPr>
          <a:xfrm>
            <a:off x="1030739" y="2352406"/>
            <a:ext cx="2853056" cy="2562494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1">
            <a:extLst>
              <a:ext uri="{FF2B5EF4-FFF2-40B4-BE49-F238E27FC236}">
                <a16:creationId xmlns:a16="http://schemas.microsoft.com/office/drawing/2014/main" id="{954D59F5-8A9C-B703-343B-79C1526AF527}"/>
              </a:ext>
            </a:extLst>
          </p:cNvPr>
          <p:cNvSpPr/>
          <p:nvPr/>
        </p:nvSpPr>
        <p:spPr>
          <a:xfrm>
            <a:off x="1151648" y="4217902"/>
            <a:ext cx="992436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LADY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21243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8D6E452C-843A-59DF-4255-44681CF36CFF}"/>
              </a:ext>
            </a:extLst>
          </p:cNvPr>
          <p:cNvSpPr/>
          <p:nvPr/>
        </p:nvSpPr>
        <p:spPr>
          <a:xfrm>
            <a:off x="464821" y="1220094"/>
            <a:ext cx="1590920" cy="1990050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1">
            <a:extLst>
              <a:ext uri="{FF2B5EF4-FFF2-40B4-BE49-F238E27FC236}">
                <a16:creationId xmlns:a16="http://schemas.microsoft.com/office/drawing/2014/main" id="{4606B72C-A11F-16F6-0FA9-76352784168F}"/>
              </a:ext>
            </a:extLst>
          </p:cNvPr>
          <p:cNvSpPr/>
          <p:nvPr/>
        </p:nvSpPr>
        <p:spPr>
          <a:xfrm>
            <a:off x="579120" y="1264197"/>
            <a:ext cx="1145057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SNAKE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19603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DEC27E5-2313-1A5C-A6BB-DF7AFBD2FE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700000">
            <a:off x="715231" y="1835257"/>
            <a:ext cx="1183996" cy="118399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D82BC6D-EA61-A7B2-22D3-C5D99B53205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16964" y="2578243"/>
            <a:ext cx="1450095" cy="2166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9399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D06D46A-0B5E-84D3-776C-95C481B9EF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1" y="0"/>
            <a:ext cx="9143999" cy="5143500"/>
          </a:xfrm>
          <a:prstGeom prst="rect">
            <a:avLst/>
          </a:prstGeom>
        </p:spPr>
      </p:pic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95991640-8715-3CAA-5B80-CD777188DF30}"/>
              </a:ext>
            </a:extLst>
          </p:cNvPr>
          <p:cNvSpPr/>
          <p:nvPr/>
        </p:nvSpPr>
        <p:spPr>
          <a:xfrm>
            <a:off x="3882960" y="1294269"/>
            <a:ext cx="1409765" cy="3314616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8D6E452C-843A-59DF-4255-44681CF36CFF}"/>
              </a:ext>
            </a:extLst>
          </p:cNvPr>
          <p:cNvSpPr/>
          <p:nvPr/>
        </p:nvSpPr>
        <p:spPr>
          <a:xfrm>
            <a:off x="464820" y="2076097"/>
            <a:ext cx="2600457" cy="2838803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Google Shape;44;g3a087c9ecab_0_60">
            <a:extLst>
              <a:ext uri="{FF2B5EF4-FFF2-40B4-BE49-F238E27FC236}">
                <a16:creationId xmlns:a16="http://schemas.microsoft.com/office/drawing/2014/main" id="{933B0B43-3750-3230-1E19-AF845B978F60}"/>
              </a:ext>
            </a:extLst>
          </p:cNvPr>
          <p:cNvSpPr/>
          <p:nvPr/>
        </p:nvSpPr>
        <p:spPr>
          <a:xfrm>
            <a:off x="5656336" y="786600"/>
            <a:ext cx="3174928" cy="41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КАПСУЛА </a:t>
            </a:r>
            <a:b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«</a:t>
            </a:r>
            <a:r>
              <a:rPr lang="en-US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TOTAL BLACK</a:t>
            </a:r>
            <a: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»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Эстетика глубокого чёрного цвета —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это классика, которая одинаково уместна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как в кулуарах делового форума,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так и в эпицентре городского фестиваля.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Эта капсула служит идеальным фоном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для яркого брендирования, делая бренд максимально заметным и статусным.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Универсальный аккумулятор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FLASH 10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мощный и компактный источник энергии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в стильном корпусе</a:t>
            </a:r>
            <a: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soft touch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и подсветкой. Персонализация: лазерная гравировка.</a:t>
            </a:r>
          </a:p>
          <a:p>
            <a:pPr>
              <a:buSzPts val="1100"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Термокружка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FLOCK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надёжный спутник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для долгих смен на площадке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или затяжных переговоров.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Персонализация: круговая гравировка.</a:t>
            </a:r>
          </a:p>
          <a:p>
            <a:pPr>
              <a:buSzPts val="1100"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Бейсболка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LIBERTY SANDWICH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базовый элемент экипировки, завершающий лаконичный и профессиональный образ команды. Персонализация: 3</a:t>
            </a:r>
            <a: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D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-вышивка.</a:t>
            </a:r>
          </a:p>
        </p:txBody>
      </p:sp>
      <p:sp>
        <p:nvSpPr>
          <p:cNvPr id="18" name="Скругленный прямоугольник 11">
            <a:extLst>
              <a:ext uri="{FF2B5EF4-FFF2-40B4-BE49-F238E27FC236}">
                <a16:creationId xmlns:a16="http://schemas.microsoft.com/office/drawing/2014/main" id="{4606B72C-A11F-16F6-0FA9-76352784168F}"/>
              </a:ext>
            </a:extLst>
          </p:cNvPr>
          <p:cNvSpPr/>
          <p:nvPr/>
        </p:nvSpPr>
        <p:spPr>
          <a:xfrm>
            <a:off x="579120" y="2147171"/>
            <a:ext cx="2457843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LIBERTY SANDWICH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25435</a:t>
            </a:r>
          </a:p>
        </p:txBody>
      </p:sp>
      <p:sp>
        <p:nvSpPr>
          <p:cNvPr id="19" name="Скругленный прямоугольник 11">
            <a:extLst>
              <a:ext uri="{FF2B5EF4-FFF2-40B4-BE49-F238E27FC236}">
                <a16:creationId xmlns:a16="http://schemas.microsoft.com/office/drawing/2014/main" id="{954D59F5-8A9C-B703-343B-79C1526AF527}"/>
              </a:ext>
            </a:extLst>
          </p:cNvPr>
          <p:cNvSpPr/>
          <p:nvPr/>
        </p:nvSpPr>
        <p:spPr>
          <a:xfrm>
            <a:off x="4075517" y="1428853"/>
            <a:ext cx="1053779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FLOCK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33100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F04FA616-DC3B-C85F-3F7B-1189DB5AC426}"/>
              </a:ext>
            </a:extLst>
          </p:cNvPr>
          <p:cNvSpPr/>
          <p:nvPr/>
        </p:nvSpPr>
        <p:spPr>
          <a:xfrm>
            <a:off x="2266086" y="279104"/>
            <a:ext cx="1708640" cy="1946334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11">
            <a:extLst>
              <a:ext uri="{FF2B5EF4-FFF2-40B4-BE49-F238E27FC236}">
                <a16:creationId xmlns:a16="http://schemas.microsoft.com/office/drawing/2014/main" id="{F36DCF4C-92B9-D7B9-8E63-2026E95B26A3}"/>
              </a:ext>
            </a:extLst>
          </p:cNvPr>
          <p:cNvSpPr/>
          <p:nvPr/>
        </p:nvSpPr>
        <p:spPr>
          <a:xfrm>
            <a:off x="2382969" y="371895"/>
            <a:ext cx="1284980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FLASH 10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37178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846FBAB-1D98-535A-2B76-F7B16B909F3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6726" y="2760053"/>
            <a:ext cx="2114071" cy="191407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73F9E84-83D7-483A-85D0-0E0476B2880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17980" y="2081928"/>
            <a:ext cx="910525" cy="249142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EDAC2B7-E9AF-AAF2-8E02-604B8185518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65234" y="866558"/>
            <a:ext cx="597549" cy="1223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4064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14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3349" y="-8387"/>
            <a:ext cx="4824561" cy="52028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14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920" r="8405"/>
          <a:stretch/>
        </p:blipFill>
        <p:spPr>
          <a:xfrm>
            <a:off x="1" y="-8387"/>
            <a:ext cx="4353348" cy="5202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14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45212" y="1735658"/>
            <a:ext cx="2134375" cy="1522351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14"/>
          <p:cNvSpPr/>
          <p:nvPr/>
        </p:nvSpPr>
        <p:spPr>
          <a:xfrm>
            <a:off x="457200" y="3873500"/>
            <a:ext cx="4083000" cy="9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РУЧКА + ВЕЧНЫЙ КАРАНДАШ</a:t>
            </a:r>
            <a:endParaRPr sz="20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2 В 1</a:t>
            </a:r>
            <a:endParaRPr sz="20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en-US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32813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 </a:t>
            </a: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одной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стороны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— </a:t>
            </a: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ручка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, с </a:t>
            </a: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другой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— </a:t>
            </a: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вечный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карандаш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9" name="Google Shape;159;p14"/>
          <p:cNvSpPr/>
          <p:nvPr/>
        </p:nvSpPr>
        <p:spPr>
          <a:xfrm>
            <a:off x="4810549" y="3873500"/>
            <a:ext cx="3931500" cy="9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USB FLASH-КАРТА </a:t>
            </a:r>
            <a:endParaRPr sz="20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TUBE</a:t>
            </a:r>
            <a:endParaRPr sz="20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</a:t>
            </a:r>
            <a:r>
              <a:rPr lang="en-US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19334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Корпус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из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рециклированной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(</a:t>
            </a: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переработанной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) </a:t>
            </a: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бумаги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" name="Google Shape;46;g3a087c9ecab_0_60">
            <a:extLst>
              <a:ext uri="{FF2B5EF4-FFF2-40B4-BE49-F238E27FC236}">
                <a16:creationId xmlns:a16="http://schemas.microsoft.com/office/drawing/2014/main" id="{86863D4A-B553-AC72-189A-77AE8B1D0118}"/>
              </a:ext>
            </a:extLst>
          </p:cNvPr>
          <p:cNvSpPr/>
          <p:nvPr/>
        </p:nvSpPr>
        <p:spPr>
          <a:xfrm>
            <a:off x="-423862" y="274900"/>
            <a:ext cx="3024187" cy="359400"/>
          </a:xfrm>
          <a:prstGeom prst="roundRect">
            <a:avLst>
              <a:gd name="adj" fmla="val 32774"/>
            </a:avLst>
          </a:prstGeom>
          <a:solidFill>
            <a:schemeClr val="bg1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742950" lvl="0"/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Универсальные помощники.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E64E2CD2-8CEA-B34E-C857-7165FFB3029F}"/>
              </a:ext>
            </a:extLst>
          </p:cNvPr>
          <p:cNvCxnSpPr/>
          <p:nvPr/>
        </p:nvCxnSpPr>
        <p:spPr>
          <a:xfrm>
            <a:off x="4353349" y="-87086"/>
            <a:ext cx="0" cy="5230586"/>
          </a:xfrm>
          <a:prstGeom prst="line">
            <a:avLst/>
          </a:prstGeom>
          <a:ln w="19050">
            <a:solidFill>
              <a:srgbClr val="FFE5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1774</TotalTime>
  <Words>1932</Words>
  <Application>Microsoft Office PowerPoint</Application>
  <PresentationFormat>Экран (16:9)</PresentationFormat>
  <Paragraphs>297</Paragraphs>
  <Slides>21</Slides>
  <Notes>21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Montserrat</vt:lpstr>
      <vt:lpstr>Montserrat Medium</vt:lpstr>
      <vt:lpstr>Arial</vt:lpstr>
      <vt:lpstr>Montserrat SemiBold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Энергия живого контакта</dc:title>
  <dc:subject>MICE &amp; PROMO</dc:subject>
  <dc:creator>s1n</dc:creator>
  <cp:keywords>мерч, подарки, сувениры</cp:keywords>
  <cp:lastModifiedBy>s1n gularis</cp:lastModifiedBy>
  <cp:revision>60</cp:revision>
  <dcterms:modified xsi:type="dcterms:W3CDTF">2026-02-27T12:18:13Z</dcterms:modified>
</cp:coreProperties>
</file>